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8229600" cx="14630400"/>
  <p:notesSz cx="8229600" cy="14630400"/>
  <p:embeddedFontLst>
    <p:embeddedFont>
      <p:font typeface="Funnel Sans"/>
      <p:regular r:id="rId33"/>
      <p:bold r:id="rId34"/>
      <p:italic r:id="rId35"/>
      <p:boldItalic r:id="rId36"/>
    </p:embeddedFont>
    <p:embeddedFont>
      <p:font typeface="Roboto Slab"/>
      <p:regular r:id="rId37"/>
      <p:bold r:id="rId38"/>
    </p:embeddedFont>
    <p:embeddedFont>
      <p:font typeface="Roboto"/>
      <p:regular r:id="rId39"/>
      <p:bold r:id="rId40"/>
      <p:italic r:id="rId41"/>
      <p:boldItalic r:id="rId42"/>
    </p:embeddedFont>
    <p:embeddedFont>
      <p:font typeface="Heebo"/>
      <p:regular r:id="rId43"/>
      <p:bold r:id="rId44"/>
    </p:embeddedFont>
    <p:embeddedFont>
      <p:font typeface="Funnel Display"/>
      <p:regular r:id="rId45"/>
      <p:bold r:id="rId46"/>
    </p:embeddedFont>
    <p:embeddedFont>
      <p:font typeface="Crimson Pr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hh79IaKMnPITRSPqyEoBYaxyw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Heebo-bold.fntdata"/><Relationship Id="rId43" Type="http://schemas.openxmlformats.org/officeDocument/2006/relationships/font" Target="fonts/Heebo-regular.fntdata"/><Relationship Id="rId46" Type="http://schemas.openxmlformats.org/officeDocument/2006/relationships/font" Target="fonts/FunnelDisplay-bold.fntdata"/><Relationship Id="rId45" Type="http://schemas.openxmlformats.org/officeDocument/2006/relationships/font" Target="fonts/FunnelDisplay-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CrimsonPro-bold.fntdata"/><Relationship Id="rId47" Type="http://schemas.openxmlformats.org/officeDocument/2006/relationships/font" Target="fonts/CrimsonPro-regular.fntdata"/><Relationship Id="rId49" Type="http://schemas.openxmlformats.org/officeDocument/2006/relationships/font" Target="fonts/CrimsonPr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FunnelSans-regular.fntdata"/><Relationship Id="rId32" Type="http://schemas.openxmlformats.org/officeDocument/2006/relationships/slide" Target="slides/slide27.xml"/><Relationship Id="rId35" Type="http://schemas.openxmlformats.org/officeDocument/2006/relationships/font" Target="fonts/FunnelSans-italic.fntdata"/><Relationship Id="rId34" Type="http://schemas.openxmlformats.org/officeDocument/2006/relationships/font" Target="fonts/FunnelSans-bold.fntdata"/><Relationship Id="rId37" Type="http://schemas.openxmlformats.org/officeDocument/2006/relationships/font" Target="fonts/RobotoSlab-regular.fntdata"/><Relationship Id="rId36" Type="http://schemas.openxmlformats.org/officeDocument/2006/relationships/font" Target="fonts/FunnelSans-boldItalic.fntdata"/><Relationship Id="rId39" Type="http://schemas.openxmlformats.org/officeDocument/2006/relationships/font" Target="fonts/Roboto-regular.fntdata"/><Relationship Id="rId38" Type="http://schemas.openxmlformats.org/officeDocument/2006/relationships/font" Target="fonts/RobotoSlab-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CrimsonPr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d0c56675d_0_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g37d0c56675d_0_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9" name="Google Shape;199;g37d0c56675d_0_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d0c56675d_0_4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37d0c56675d_0_4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0" name="Google Shape;210;g37d0c56675d_0_4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d0c56675d_0_6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37d0c56675d_0_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5" name="Google Shape;235;g37d0c56675d_0_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7d0c56675d_0_9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g37d0c56675d_0_9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0" name="Google Shape;260;g37d0c56675d_0_9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d0c56675d_0_1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37d0c56675d_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4" name="Google Shape;274;g37d0c56675d_0_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7d0c56675d_0_13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g37d0c56675d_0_13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5" name="Google Shape;295;g37d0c56675d_0_13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7d0c56675d_0_15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g37d0c56675d_0_1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6" name="Google Shape;316;g37d0c56675d_0_1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d0c56675d_0_17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37d0c56675d_0_17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8" name="Google Shape;338;g37d0c56675d_0_1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d0c56675d_0_19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g37d0c56675d_0_19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9" name="Google Shape;359;g37d0c56675d_0_19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7d0c56675d_0_2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37d0c56675d_0_2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3" name="Google Shape;373;g37d0c56675d_0_2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d0c56675d_0_2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g37d0c56675d_0_2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2" name="Google Shape;392;g37d0c56675d_0_2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7d0c56675d_0_25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g37d0c56675d_0_25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8" name="Google Shape;418;g37d0c56675d_0_2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7d0c56675d_0_28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37d0c56675d_0_28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9" name="Google Shape;449;g37d0c56675d_0_28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7d0c56675d_0_29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g37d0c56675d_0_29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3" name="Google Shape;463;g37d0c56675d_0_29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7d0c56675d_0_3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g37d0c56675d_0_3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2" name="Google Shape;482;g37d0c56675d_0_3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7d0c56675d_0_33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 name="Google Shape;501;g37d0c56675d_0_3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2" name="Google Shape;502;g37d0c56675d_0_3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7d0c56675d_0_35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g37d0c56675d_0_35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Google Shape;523;g37d0c56675d_0_3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2"/>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pic>
        <p:nvPicPr>
          <p:cNvPr descr="preencoded.png" id="38" name="Google Shape;38;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9" name="Google Shape;39;p21"/>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pic>
        <p:nvPicPr>
          <p:cNvPr descr="preencoded.png" id="14" name="Google Shape;14;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 name="Google Shape;15;p13"/>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pic>
        <p:nvPicPr>
          <p:cNvPr descr="preencoded.png" id="17" name="Google Shape;17;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8" name="Google Shape;18;p14"/>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pic>
        <p:nvPicPr>
          <p:cNvPr descr="preencoded.png" id="20" name="Google Shape;20;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1" name="Google Shape;21;p15"/>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pic>
        <p:nvPicPr>
          <p:cNvPr descr="preencoded.png" id="23" name="Google Shape;23;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6"/>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pic>
        <p:nvPicPr>
          <p:cNvPr descr="preencoded.png" id="26" name="Google Shape;26;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7" name="Google Shape;27;p17"/>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pic>
        <p:nvPicPr>
          <p:cNvPr descr="preencoded.png" id="29" name="Google Shape;29;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 name="Google Shape;30;p18"/>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pic>
        <p:nvPicPr>
          <p:cNvPr descr="preencoded.png" id="32" name="Google Shape;32;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3" name="Google Shape;33;p19"/>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pic>
        <p:nvPicPr>
          <p:cNvPr descr="preencoded.png" id="35" name="Google Shape;35;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20"/>
          <p:cNvSpPr/>
          <p:nvPr/>
        </p:nvSpPr>
        <p:spPr>
          <a:xfrm>
            <a:off x="0" y="0"/>
            <a:ext cx="14630400" cy="8229600"/>
          </a:xfrm>
          <a:prstGeom prst="rect">
            <a:avLst/>
          </a:prstGeom>
          <a:solidFill>
            <a:srgbClr val="FAF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 name="Shape 4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20.png"/><Relationship Id="rId7"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
          <p:cNvSpPr/>
          <p:nvPr/>
        </p:nvSpPr>
        <p:spPr>
          <a:xfrm>
            <a:off x="837724" y="2336721"/>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Process Hacker: A Powerful Tool for Malware Analysis</a:t>
            </a:r>
            <a:endParaRPr b="0" i="0" sz="3850" u="none" cap="none" strike="noStrike"/>
          </a:p>
        </p:txBody>
      </p:sp>
      <p:sp>
        <p:nvSpPr>
          <p:cNvPr id="50" name="Google Shape;50;p1"/>
          <p:cNvSpPr/>
          <p:nvPr/>
        </p:nvSpPr>
        <p:spPr>
          <a:xfrm>
            <a:off x="837725" y="3882623"/>
            <a:ext cx="7468500" cy="3330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Process Hacker is an open-source tool that allows security professionals to monitor running processes, identify resource-intensive programs, and track network connections associated with specific processes. These capabilities make it invaluable for malware analysis and incident response, helping analysts gather critical indicators of compromise (IOCs) such as malicious IP addresses and domains.</a:t>
            </a:r>
            <a:endParaRPr b="0" i="0" sz="18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preencoded.png" id="184" name="Google Shape;184;p1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185" name="Google Shape;185;p10"/>
          <p:cNvPicPr preferRelativeResize="0"/>
          <p:nvPr/>
        </p:nvPicPr>
        <p:blipFill rotWithShape="1">
          <a:blip r:embed="rId4">
            <a:alphaModFix/>
          </a:blip>
          <a:srcRect b="0" l="0" r="0" t="0"/>
          <a:stretch/>
        </p:blipFill>
        <p:spPr>
          <a:xfrm>
            <a:off x="9405937" y="3447693"/>
            <a:ext cx="4962525" cy="1334214"/>
          </a:xfrm>
          <a:prstGeom prst="rect">
            <a:avLst/>
          </a:prstGeom>
          <a:noFill/>
          <a:ln>
            <a:noFill/>
          </a:ln>
        </p:spPr>
      </p:pic>
      <p:sp>
        <p:nvSpPr>
          <p:cNvPr id="186" name="Google Shape;186;p10"/>
          <p:cNvSpPr/>
          <p:nvPr/>
        </p:nvSpPr>
        <p:spPr>
          <a:xfrm>
            <a:off x="837724" y="661868"/>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Isolating Network Traffic from Specific Processes</a:t>
            </a:r>
            <a:endParaRPr b="0" i="0" sz="3850" u="none" cap="none" strike="noStrike"/>
          </a:p>
        </p:txBody>
      </p:sp>
      <p:sp>
        <p:nvSpPr>
          <p:cNvPr id="187" name="Google Shape;187;p10"/>
          <p:cNvSpPr/>
          <p:nvPr/>
        </p:nvSpPr>
        <p:spPr>
          <a:xfrm>
            <a:off x="837724" y="2417207"/>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Process Filtering</a:t>
            </a:r>
            <a:endParaRPr b="0" i="0" sz="1900" u="none" cap="none" strike="noStrike"/>
          </a:p>
        </p:txBody>
      </p:sp>
      <p:sp>
        <p:nvSpPr>
          <p:cNvPr id="188" name="Google Shape;188;p10"/>
          <p:cNvSpPr/>
          <p:nvPr/>
        </p:nvSpPr>
        <p:spPr>
          <a:xfrm>
            <a:off x="837724" y="2934653"/>
            <a:ext cx="3478768"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Process Hacker allows you to filter network connections by specific process names, making it easier to focus on suspicious processes.</a:t>
            </a:r>
            <a:endParaRPr b="0" i="0" sz="1600" u="none" cap="none" strike="noStrike"/>
          </a:p>
        </p:txBody>
      </p:sp>
      <p:sp>
        <p:nvSpPr>
          <p:cNvPr id="189" name="Google Shape;189;p10"/>
          <p:cNvSpPr/>
          <p:nvPr/>
        </p:nvSpPr>
        <p:spPr>
          <a:xfrm>
            <a:off x="837724" y="4463296"/>
            <a:ext cx="3478768" cy="167520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In this example, filtering for "smsfwdr" (an Emotet malware process) reveals only the network connections associated with this malicious process.</a:t>
            </a:r>
            <a:endParaRPr b="0" i="0" sz="1600" u="none" cap="none" strike="noStrike"/>
          </a:p>
        </p:txBody>
      </p:sp>
      <p:sp>
        <p:nvSpPr>
          <p:cNvPr id="190" name="Google Shape;190;p10"/>
          <p:cNvSpPr/>
          <p:nvPr/>
        </p:nvSpPr>
        <p:spPr>
          <a:xfrm>
            <a:off x="4835128" y="2417207"/>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Benefits for Analysis</a:t>
            </a:r>
            <a:endParaRPr b="0" i="0" sz="1900" u="none" cap="none" strike="noStrike"/>
          </a:p>
        </p:txBody>
      </p:sp>
      <p:sp>
        <p:nvSpPr>
          <p:cNvPr id="191" name="Google Shape;191;p10"/>
          <p:cNvSpPr/>
          <p:nvPr/>
        </p:nvSpPr>
        <p:spPr>
          <a:xfrm>
            <a:off x="4835128" y="2934653"/>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Isolates malware communication patterns</a:t>
            </a:r>
            <a:endParaRPr b="0" i="0" sz="1600" u="none" cap="none" strike="noStrike"/>
          </a:p>
        </p:txBody>
      </p:sp>
      <p:sp>
        <p:nvSpPr>
          <p:cNvPr id="192" name="Google Shape;192;p10"/>
          <p:cNvSpPr/>
          <p:nvPr/>
        </p:nvSpPr>
        <p:spPr>
          <a:xfrm>
            <a:off x="4835128" y="3677960"/>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Reveals destination IPs and ports</a:t>
            </a:r>
            <a:endParaRPr b="0" i="0" sz="1600" u="none" cap="none" strike="noStrike"/>
          </a:p>
        </p:txBody>
      </p:sp>
      <p:sp>
        <p:nvSpPr>
          <p:cNvPr id="193" name="Google Shape;193;p10"/>
          <p:cNvSpPr/>
          <p:nvPr/>
        </p:nvSpPr>
        <p:spPr>
          <a:xfrm>
            <a:off x="4835128" y="4086225"/>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Identifies communication protocols</a:t>
            </a:r>
            <a:endParaRPr b="0" i="0" sz="1600" u="none" cap="none" strike="noStrike"/>
          </a:p>
        </p:txBody>
      </p:sp>
      <p:sp>
        <p:nvSpPr>
          <p:cNvPr id="194" name="Google Shape;194;p10"/>
          <p:cNvSpPr/>
          <p:nvPr/>
        </p:nvSpPr>
        <p:spPr>
          <a:xfrm>
            <a:off x="4835128" y="4829532"/>
            <a:ext cx="3478768" cy="67008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Helps understand malware behavior</a:t>
            </a:r>
            <a:endParaRPr b="0" i="0" sz="1600" u="none" cap="none" strike="noStrike"/>
          </a:p>
        </p:txBody>
      </p:sp>
      <p:sp>
        <p:nvSpPr>
          <p:cNvPr id="195" name="Google Shape;195;p10"/>
          <p:cNvSpPr/>
          <p:nvPr/>
        </p:nvSpPr>
        <p:spPr>
          <a:xfrm>
            <a:off x="837724" y="6562606"/>
            <a:ext cx="7468553"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targeted view helps analysts understand exactly how malware communicates with its controllers, providing crucial intelligence for incident response.</a:t>
            </a:r>
            <a:endParaRPr b="0" i="0" sz="16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7d0c56675d_0_4"/>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7d0c56675d_0_4"/>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3" name="Google Shape;203;g37d0c56675d_0_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4" name="Google Shape;204;g37d0c56675d_0_4"/>
          <p:cNvSpPr/>
          <p:nvPr/>
        </p:nvSpPr>
        <p:spPr>
          <a:xfrm>
            <a:off x="721638" y="1175266"/>
            <a:ext cx="7700700" cy="1208400"/>
          </a:xfrm>
          <a:prstGeom prst="rect">
            <a:avLst/>
          </a:prstGeom>
          <a:noFill/>
          <a:ln>
            <a:noFill/>
          </a:ln>
        </p:spPr>
        <p:txBody>
          <a:bodyPr anchorCtr="0" anchor="t" bIns="45700" lIns="91425" spcFirstLastPara="1" rIns="91425" wrap="square" tIns="45700">
            <a:noAutofit/>
          </a:bodyPr>
          <a:lstStyle/>
          <a:p>
            <a:pPr indent="0" lvl="0" marL="0" marR="0" rtl="0" algn="l">
              <a:lnSpc>
                <a:spcPct val="124991"/>
              </a:lnSpc>
              <a:spcBef>
                <a:spcPts val="0"/>
              </a:spcBef>
              <a:spcAft>
                <a:spcPts val="0"/>
              </a:spcAft>
              <a:buClr>
                <a:srgbClr val="3257B8"/>
              </a:buClr>
              <a:buSzPts val="5602"/>
              <a:buFont typeface="Roboto Slab"/>
              <a:buNone/>
            </a:pPr>
            <a:r>
              <a:rPr b="0" i="0" lang="en-US" sz="5602" u="none" cap="none" strike="noStrike">
                <a:solidFill>
                  <a:srgbClr val="3257B8"/>
                </a:solidFill>
                <a:latin typeface="Roboto Slab"/>
                <a:ea typeface="Roboto Slab"/>
                <a:cs typeface="Roboto Slab"/>
                <a:sym typeface="Roboto Slab"/>
              </a:rPr>
              <a:t>Process Manager</a:t>
            </a:r>
            <a:endParaRPr b="0" i="0" sz="5602" u="none" cap="none" strike="noStrike">
              <a:solidFill>
                <a:schemeClr val="dk1"/>
              </a:solidFill>
              <a:latin typeface="Calibri"/>
              <a:ea typeface="Calibri"/>
              <a:cs typeface="Calibri"/>
              <a:sym typeface="Calibri"/>
            </a:endParaRPr>
          </a:p>
        </p:txBody>
      </p:sp>
      <p:sp>
        <p:nvSpPr>
          <p:cNvPr id="205" name="Google Shape;205;g37d0c56675d_0_4"/>
          <p:cNvSpPr/>
          <p:nvPr/>
        </p:nvSpPr>
        <p:spPr>
          <a:xfrm>
            <a:off x="809188" y="2383672"/>
            <a:ext cx="7700700" cy="2309400"/>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15213F"/>
              </a:buClr>
              <a:buSzPts val="1624"/>
              <a:buFont typeface="Roboto"/>
              <a:buNone/>
            </a:pPr>
            <a:r>
              <a:rPr b="0" i="0" lang="en-US" sz="2124" u="none" cap="none" strike="noStrike">
                <a:solidFill>
                  <a:srgbClr val="15213F"/>
                </a:solidFill>
                <a:latin typeface="Roboto"/>
                <a:ea typeface="Roboto"/>
                <a:cs typeface="Roboto"/>
                <a:sym typeface="Roboto"/>
              </a:rPr>
              <a:t>Process Hacker is a free and open-source system utility that provides a powerful and versatile way to manage and monitor processes on your Windows computer. It offers a wide range of features for advanced users, system administrators, and anyone looking to gain a deeper understanding of their system's behavior. With its user-friendly interface and comprehensive capabilities, Process Hacker empowers you to take control of your system, identify and troubleshoot issues, and optimize performance.</a:t>
            </a:r>
            <a:endParaRPr b="0" i="0" sz="2124" u="none" cap="none" strike="noStrike">
              <a:solidFill>
                <a:schemeClr val="dk1"/>
              </a:solidFill>
              <a:latin typeface="Calibri"/>
              <a:ea typeface="Calibri"/>
              <a:cs typeface="Calibri"/>
              <a:sym typeface="Calibri"/>
            </a:endParaRPr>
          </a:p>
        </p:txBody>
      </p:sp>
      <p:sp>
        <p:nvSpPr>
          <p:cNvPr id="206" name="Google Shape;206;g37d0c56675d_0_4"/>
          <p:cNvSpPr/>
          <p:nvPr/>
        </p:nvSpPr>
        <p:spPr>
          <a:xfrm>
            <a:off x="721638" y="6708815"/>
            <a:ext cx="330000" cy="330000"/>
          </a:xfrm>
          <a:prstGeom prst="roundRect">
            <a:avLst>
              <a:gd fmla="val 27712870"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7d0c56675d_0_4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7d0c56675d_0_42"/>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4" name="Google Shape;214;g37d0c56675d_0_4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15" name="Google Shape;215;g37d0c56675d_0_42"/>
          <p:cNvSpPr/>
          <p:nvPr/>
        </p:nvSpPr>
        <p:spPr>
          <a:xfrm>
            <a:off x="6042078" y="1749024"/>
            <a:ext cx="80328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3257B8"/>
              </a:buClr>
              <a:buSzPts val="3126"/>
              <a:buFont typeface="Roboto Slab"/>
              <a:buNone/>
            </a:pPr>
            <a:r>
              <a:rPr lang="en-US" sz="3126">
                <a:solidFill>
                  <a:srgbClr val="3257B8"/>
                </a:solidFill>
                <a:latin typeface="Roboto Slab"/>
                <a:ea typeface="Roboto Slab"/>
                <a:cs typeface="Roboto Slab"/>
                <a:sym typeface="Roboto Slab"/>
              </a:rPr>
              <a:t>Understanding System Processes</a:t>
            </a:r>
            <a:endParaRPr sz="3126">
              <a:solidFill>
                <a:schemeClr val="dk1"/>
              </a:solidFill>
              <a:latin typeface="Calibri"/>
              <a:ea typeface="Calibri"/>
              <a:cs typeface="Calibri"/>
              <a:sym typeface="Calibri"/>
            </a:endParaRPr>
          </a:p>
        </p:txBody>
      </p:sp>
      <p:sp>
        <p:nvSpPr>
          <p:cNvPr id="216" name="Google Shape;216;g37d0c56675d_0_42"/>
          <p:cNvSpPr/>
          <p:nvPr/>
        </p:nvSpPr>
        <p:spPr>
          <a:xfrm>
            <a:off x="6042065" y="2661880"/>
            <a:ext cx="357300" cy="357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7d0c56675d_0_42"/>
          <p:cNvSpPr/>
          <p:nvPr/>
        </p:nvSpPr>
        <p:spPr>
          <a:xfrm>
            <a:off x="6171486" y="2721412"/>
            <a:ext cx="98100" cy="23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1875"/>
              <a:buFont typeface="Roboto Slab"/>
              <a:buNone/>
            </a:pPr>
            <a:r>
              <a:rPr lang="en-US" sz="1875">
                <a:solidFill>
                  <a:srgbClr val="15213F"/>
                </a:solidFill>
                <a:latin typeface="Roboto Slab"/>
                <a:ea typeface="Roboto Slab"/>
                <a:cs typeface="Roboto Slab"/>
                <a:sym typeface="Roboto Slab"/>
              </a:rPr>
              <a:t>1</a:t>
            </a:r>
            <a:endParaRPr sz="1875">
              <a:solidFill>
                <a:schemeClr val="dk1"/>
              </a:solidFill>
              <a:latin typeface="Calibri"/>
              <a:ea typeface="Calibri"/>
              <a:cs typeface="Calibri"/>
              <a:sym typeface="Calibri"/>
            </a:endParaRPr>
          </a:p>
        </p:txBody>
      </p:sp>
      <p:sp>
        <p:nvSpPr>
          <p:cNvPr id="218" name="Google Shape;218;g37d0c56675d_0_42"/>
          <p:cNvSpPr/>
          <p:nvPr/>
        </p:nvSpPr>
        <p:spPr>
          <a:xfrm>
            <a:off x="6557963" y="2661880"/>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Process Definition</a:t>
            </a:r>
            <a:endParaRPr sz="1563">
              <a:solidFill>
                <a:schemeClr val="dk1"/>
              </a:solidFill>
              <a:latin typeface="Calibri"/>
              <a:ea typeface="Calibri"/>
              <a:cs typeface="Calibri"/>
              <a:sym typeface="Calibri"/>
            </a:endParaRPr>
          </a:p>
        </p:txBody>
      </p:sp>
      <p:sp>
        <p:nvSpPr>
          <p:cNvPr id="219" name="Google Shape;219;g37d0c56675d_0_42"/>
          <p:cNvSpPr/>
          <p:nvPr/>
        </p:nvSpPr>
        <p:spPr>
          <a:xfrm>
            <a:off x="6557963" y="3005138"/>
            <a:ext cx="3421200" cy="15246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A process is a program in execution, a running instance of an application. Each process has its own memory space, resources, and a unique identifier (Process ID or PID). Understanding how processes work is crucial for effective system management.</a:t>
            </a:r>
            <a:endParaRPr sz="1250">
              <a:solidFill>
                <a:schemeClr val="dk1"/>
              </a:solidFill>
              <a:latin typeface="Calibri"/>
              <a:ea typeface="Calibri"/>
              <a:cs typeface="Calibri"/>
              <a:sym typeface="Calibri"/>
            </a:endParaRPr>
          </a:p>
        </p:txBody>
      </p:sp>
      <p:sp>
        <p:nvSpPr>
          <p:cNvPr id="220" name="Google Shape;220;g37d0c56675d_0_42"/>
          <p:cNvSpPr/>
          <p:nvPr/>
        </p:nvSpPr>
        <p:spPr>
          <a:xfrm>
            <a:off x="10137815" y="2661880"/>
            <a:ext cx="357300" cy="357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7d0c56675d_0_42"/>
          <p:cNvSpPr/>
          <p:nvPr/>
        </p:nvSpPr>
        <p:spPr>
          <a:xfrm>
            <a:off x="10250567" y="2721412"/>
            <a:ext cx="131700" cy="23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1875"/>
              <a:buFont typeface="Roboto Slab"/>
              <a:buNone/>
            </a:pPr>
            <a:r>
              <a:rPr lang="en-US" sz="1875">
                <a:solidFill>
                  <a:srgbClr val="15213F"/>
                </a:solidFill>
                <a:latin typeface="Roboto Slab"/>
                <a:ea typeface="Roboto Slab"/>
                <a:cs typeface="Roboto Slab"/>
                <a:sym typeface="Roboto Slab"/>
              </a:rPr>
              <a:t>2</a:t>
            </a:r>
            <a:endParaRPr sz="1875">
              <a:solidFill>
                <a:schemeClr val="dk1"/>
              </a:solidFill>
              <a:latin typeface="Calibri"/>
              <a:ea typeface="Calibri"/>
              <a:cs typeface="Calibri"/>
              <a:sym typeface="Calibri"/>
            </a:endParaRPr>
          </a:p>
        </p:txBody>
      </p:sp>
      <p:sp>
        <p:nvSpPr>
          <p:cNvPr id="222" name="Google Shape;222;g37d0c56675d_0_42"/>
          <p:cNvSpPr/>
          <p:nvPr/>
        </p:nvSpPr>
        <p:spPr>
          <a:xfrm>
            <a:off x="10653713" y="2661880"/>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Process Types</a:t>
            </a:r>
            <a:endParaRPr sz="1563">
              <a:solidFill>
                <a:schemeClr val="dk1"/>
              </a:solidFill>
              <a:latin typeface="Calibri"/>
              <a:ea typeface="Calibri"/>
              <a:cs typeface="Calibri"/>
              <a:sym typeface="Calibri"/>
            </a:endParaRPr>
          </a:p>
        </p:txBody>
      </p:sp>
      <p:sp>
        <p:nvSpPr>
          <p:cNvPr id="223" name="Google Shape;223;g37d0c56675d_0_42"/>
          <p:cNvSpPr/>
          <p:nvPr/>
        </p:nvSpPr>
        <p:spPr>
          <a:xfrm>
            <a:off x="10653713" y="3005138"/>
            <a:ext cx="3421200" cy="1270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Windows runs a variety of processes, including system processes that manage core functions, user processes that represent applications you use, and background processes that run silently in the background.</a:t>
            </a:r>
            <a:endParaRPr sz="1250">
              <a:solidFill>
                <a:schemeClr val="dk1"/>
              </a:solidFill>
              <a:latin typeface="Calibri"/>
              <a:ea typeface="Calibri"/>
              <a:cs typeface="Calibri"/>
              <a:sym typeface="Calibri"/>
            </a:endParaRPr>
          </a:p>
        </p:txBody>
      </p:sp>
      <p:sp>
        <p:nvSpPr>
          <p:cNvPr id="224" name="Google Shape;224;g37d0c56675d_0_42"/>
          <p:cNvSpPr/>
          <p:nvPr/>
        </p:nvSpPr>
        <p:spPr>
          <a:xfrm>
            <a:off x="6042065" y="4866918"/>
            <a:ext cx="357300" cy="357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7d0c56675d_0_42"/>
          <p:cNvSpPr/>
          <p:nvPr/>
        </p:nvSpPr>
        <p:spPr>
          <a:xfrm>
            <a:off x="6156246" y="4926449"/>
            <a:ext cx="128700" cy="23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1875"/>
              <a:buFont typeface="Roboto Slab"/>
              <a:buNone/>
            </a:pPr>
            <a:r>
              <a:rPr lang="en-US" sz="1875">
                <a:solidFill>
                  <a:srgbClr val="15213F"/>
                </a:solidFill>
                <a:latin typeface="Roboto Slab"/>
                <a:ea typeface="Roboto Slab"/>
                <a:cs typeface="Roboto Slab"/>
                <a:sym typeface="Roboto Slab"/>
              </a:rPr>
              <a:t>3</a:t>
            </a:r>
            <a:endParaRPr sz="1875">
              <a:solidFill>
                <a:schemeClr val="dk1"/>
              </a:solidFill>
              <a:latin typeface="Calibri"/>
              <a:ea typeface="Calibri"/>
              <a:cs typeface="Calibri"/>
              <a:sym typeface="Calibri"/>
            </a:endParaRPr>
          </a:p>
        </p:txBody>
      </p:sp>
      <p:sp>
        <p:nvSpPr>
          <p:cNvPr id="226" name="Google Shape;226;g37d0c56675d_0_42"/>
          <p:cNvSpPr/>
          <p:nvPr/>
        </p:nvSpPr>
        <p:spPr>
          <a:xfrm>
            <a:off x="6557963" y="4866918"/>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Process States</a:t>
            </a:r>
            <a:endParaRPr sz="1563">
              <a:solidFill>
                <a:schemeClr val="dk1"/>
              </a:solidFill>
              <a:latin typeface="Calibri"/>
              <a:ea typeface="Calibri"/>
              <a:cs typeface="Calibri"/>
              <a:sym typeface="Calibri"/>
            </a:endParaRPr>
          </a:p>
        </p:txBody>
      </p:sp>
      <p:sp>
        <p:nvSpPr>
          <p:cNvPr id="227" name="Google Shape;227;g37d0c56675d_0_42"/>
          <p:cNvSpPr/>
          <p:nvPr/>
        </p:nvSpPr>
        <p:spPr>
          <a:xfrm>
            <a:off x="6557963" y="5210175"/>
            <a:ext cx="3421200" cy="1270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Processes transition between different states throughout their lifetime, such as running, waiting, suspended, and terminated. Process Hacker provides detailed information about each process's current state.</a:t>
            </a:r>
            <a:endParaRPr sz="1250">
              <a:solidFill>
                <a:schemeClr val="dk1"/>
              </a:solidFill>
              <a:latin typeface="Calibri"/>
              <a:ea typeface="Calibri"/>
              <a:cs typeface="Calibri"/>
              <a:sym typeface="Calibri"/>
            </a:endParaRPr>
          </a:p>
        </p:txBody>
      </p:sp>
      <p:sp>
        <p:nvSpPr>
          <p:cNvPr id="228" name="Google Shape;228;g37d0c56675d_0_42"/>
          <p:cNvSpPr/>
          <p:nvPr/>
        </p:nvSpPr>
        <p:spPr>
          <a:xfrm>
            <a:off x="10137815" y="4866918"/>
            <a:ext cx="357300" cy="357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7d0c56675d_0_42"/>
          <p:cNvSpPr/>
          <p:nvPr/>
        </p:nvSpPr>
        <p:spPr>
          <a:xfrm>
            <a:off x="10247352" y="4926449"/>
            <a:ext cx="138000" cy="23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1875"/>
              <a:buFont typeface="Roboto Slab"/>
              <a:buNone/>
            </a:pPr>
            <a:r>
              <a:rPr lang="en-US" sz="1875">
                <a:solidFill>
                  <a:srgbClr val="15213F"/>
                </a:solidFill>
                <a:latin typeface="Roboto Slab"/>
                <a:ea typeface="Roboto Slab"/>
                <a:cs typeface="Roboto Slab"/>
                <a:sym typeface="Roboto Slab"/>
              </a:rPr>
              <a:t>4</a:t>
            </a:r>
            <a:endParaRPr sz="1875">
              <a:solidFill>
                <a:schemeClr val="dk1"/>
              </a:solidFill>
              <a:latin typeface="Calibri"/>
              <a:ea typeface="Calibri"/>
              <a:cs typeface="Calibri"/>
              <a:sym typeface="Calibri"/>
            </a:endParaRPr>
          </a:p>
        </p:txBody>
      </p:sp>
      <p:sp>
        <p:nvSpPr>
          <p:cNvPr id="230" name="Google Shape;230;g37d0c56675d_0_42"/>
          <p:cNvSpPr/>
          <p:nvPr/>
        </p:nvSpPr>
        <p:spPr>
          <a:xfrm>
            <a:off x="10653733" y="4866926"/>
            <a:ext cx="34212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Process Dependencies</a:t>
            </a:r>
            <a:endParaRPr sz="1563">
              <a:solidFill>
                <a:schemeClr val="dk1"/>
              </a:solidFill>
              <a:latin typeface="Calibri"/>
              <a:ea typeface="Calibri"/>
              <a:cs typeface="Calibri"/>
              <a:sym typeface="Calibri"/>
            </a:endParaRPr>
          </a:p>
        </p:txBody>
      </p:sp>
      <p:sp>
        <p:nvSpPr>
          <p:cNvPr id="231" name="Google Shape;231;g37d0c56675d_0_42"/>
          <p:cNvSpPr/>
          <p:nvPr/>
        </p:nvSpPr>
        <p:spPr>
          <a:xfrm>
            <a:off x="10653713" y="5210175"/>
            <a:ext cx="3421200" cy="1270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Processes can be dependent on each other, meaning one process might need another process to function correctly. Understanding these dependencies can help you identify potential issues and resolve conflicts.</a:t>
            </a:r>
            <a:endParaRPr sz="12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7d0c56675d_0_6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7d0c56675d_0_6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9" name="Google Shape;239;g37d0c56675d_0_6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40" name="Google Shape;240;g37d0c56675d_0_68"/>
          <p:cNvSpPr/>
          <p:nvPr/>
        </p:nvSpPr>
        <p:spPr>
          <a:xfrm>
            <a:off x="593301" y="1139075"/>
            <a:ext cx="8222100" cy="580500"/>
          </a:xfrm>
          <a:prstGeom prst="rect">
            <a:avLst/>
          </a:prstGeom>
          <a:noFill/>
          <a:ln>
            <a:noFill/>
          </a:ln>
        </p:spPr>
        <p:txBody>
          <a:bodyPr anchorCtr="0" anchor="t" bIns="45700" lIns="91425" spcFirstLastPara="1" rIns="91425" wrap="square" tIns="45700">
            <a:noAutofit/>
          </a:bodyPr>
          <a:lstStyle/>
          <a:p>
            <a:pPr indent="0" lvl="0" marL="0" marR="0" rtl="0" algn="l">
              <a:lnSpc>
                <a:spcPct val="125022"/>
              </a:lnSpc>
              <a:spcBef>
                <a:spcPts val="0"/>
              </a:spcBef>
              <a:spcAft>
                <a:spcPts val="0"/>
              </a:spcAft>
              <a:buClr>
                <a:srgbClr val="3257B8"/>
              </a:buClr>
              <a:buSzPts val="3337"/>
              <a:buFont typeface="Roboto Slab"/>
              <a:buNone/>
            </a:pPr>
            <a:r>
              <a:rPr lang="en-US" sz="3337">
                <a:solidFill>
                  <a:srgbClr val="3257B8"/>
                </a:solidFill>
                <a:latin typeface="Roboto Slab"/>
                <a:ea typeface="Roboto Slab"/>
                <a:cs typeface="Roboto Slab"/>
                <a:sym typeface="Roboto Slab"/>
              </a:rPr>
              <a:t>Monitoring and Managing Processes</a:t>
            </a:r>
            <a:endParaRPr sz="3337">
              <a:solidFill>
                <a:schemeClr val="dk1"/>
              </a:solidFill>
              <a:latin typeface="Calibri"/>
              <a:ea typeface="Calibri"/>
              <a:cs typeface="Calibri"/>
              <a:sym typeface="Calibri"/>
            </a:endParaRPr>
          </a:p>
        </p:txBody>
      </p:sp>
      <p:sp>
        <p:nvSpPr>
          <p:cNvPr id="241" name="Google Shape;241;g37d0c56675d_0_68"/>
          <p:cNvSpPr/>
          <p:nvPr/>
        </p:nvSpPr>
        <p:spPr>
          <a:xfrm>
            <a:off x="836057" y="1923098"/>
            <a:ext cx="22800" cy="5167500"/>
          </a:xfrm>
          <a:prstGeom prst="roundRect">
            <a:avLst>
              <a:gd fmla="val 111242" name="adj"/>
            </a:avLst>
          </a:prstGeom>
          <a:solidFill>
            <a:srgbClr val="CF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7d0c56675d_0_68"/>
          <p:cNvSpPr/>
          <p:nvPr/>
        </p:nvSpPr>
        <p:spPr>
          <a:xfrm>
            <a:off x="1015305" y="2292906"/>
            <a:ext cx="593400" cy="22800"/>
          </a:xfrm>
          <a:prstGeom prst="roundRect">
            <a:avLst>
              <a:gd fmla="val 111242" name="adj"/>
            </a:avLst>
          </a:prstGeom>
          <a:solidFill>
            <a:srgbClr val="CF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7d0c56675d_0_68"/>
          <p:cNvSpPr/>
          <p:nvPr/>
        </p:nvSpPr>
        <p:spPr>
          <a:xfrm>
            <a:off x="656808" y="2113717"/>
            <a:ext cx="381300" cy="381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7d0c56675d_0_68"/>
          <p:cNvSpPr/>
          <p:nvPr/>
        </p:nvSpPr>
        <p:spPr>
          <a:xfrm>
            <a:off x="795040" y="2177177"/>
            <a:ext cx="104700" cy="25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2002"/>
              <a:buFont typeface="Roboto Slab"/>
              <a:buNone/>
            </a:pPr>
            <a:r>
              <a:rPr lang="en-US" sz="2002">
                <a:solidFill>
                  <a:srgbClr val="15213F"/>
                </a:solidFill>
                <a:latin typeface="Roboto Slab"/>
                <a:ea typeface="Roboto Slab"/>
                <a:cs typeface="Roboto Slab"/>
                <a:sym typeface="Roboto Slab"/>
              </a:rPr>
              <a:t>1</a:t>
            </a:r>
            <a:endParaRPr sz="2002">
              <a:solidFill>
                <a:schemeClr val="dk1"/>
              </a:solidFill>
              <a:latin typeface="Calibri"/>
              <a:ea typeface="Calibri"/>
              <a:cs typeface="Calibri"/>
              <a:sym typeface="Calibri"/>
            </a:endParaRPr>
          </a:p>
        </p:txBody>
      </p:sp>
      <p:sp>
        <p:nvSpPr>
          <p:cNvPr id="245" name="Google Shape;245;g37d0c56675d_0_68"/>
          <p:cNvSpPr/>
          <p:nvPr/>
        </p:nvSpPr>
        <p:spPr>
          <a:xfrm>
            <a:off x="1779865" y="2092523"/>
            <a:ext cx="2119200" cy="2649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15213F"/>
              </a:buClr>
              <a:buSzPts val="1669"/>
              <a:buFont typeface="Roboto Slab"/>
              <a:buNone/>
            </a:pPr>
            <a:r>
              <a:rPr lang="en-US" sz="1669">
                <a:solidFill>
                  <a:srgbClr val="15213F"/>
                </a:solidFill>
                <a:latin typeface="Roboto Slab"/>
                <a:ea typeface="Roboto Slab"/>
                <a:cs typeface="Roboto Slab"/>
                <a:sym typeface="Roboto Slab"/>
              </a:rPr>
              <a:t>Process Listing</a:t>
            </a:r>
            <a:endParaRPr sz="1669">
              <a:solidFill>
                <a:schemeClr val="dk1"/>
              </a:solidFill>
              <a:latin typeface="Calibri"/>
              <a:ea typeface="Calibri"/>
              <a:cs typeface="Calibri"/>
              <a:sym typeface="Calibri"/>
            </a:endParaRPr>
          </a:p>
        </p:txBody>
      </p:sp>
      <p:sp>
        <p:nvSpPr>
          <p:cNvPr id="246" name="Google Shape;246;g37d0c56675d_0_68"/>
          <p:cNvSpPr/>
          <p:nvPr/>
        </p:nvSpPr>
        <p:spPr>
          <a:xfrm>
            <a:off x="1779865" y="2459117"/>
            <a:ext cx="6770700" cy="8136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335"/>
              <a:buFont typeface="Roboto"/>
              <a:buNone/>
            </a:pPr>
            <a:r>
              <a:rPr lang="en-US" sz="1335">
                <a:solidFill>
                  <a:srgbClr val="15213F"/>
                </a:solidFill>
                <a:latin typeface="Roboto"/>
                <a:ea typeface="Roboto"/>
                <a:cs typeface="Roboto"/>
                <a:sym typeface="Roboto"/>
              </a:rPr>
              <a:t>Process Hacker provides a comprehensive list of all running processes, allowing you to easily identify and filter processes based on various criteria such as name, PID, CPU usage, and memory usage.</a:t>
            </a:r>
            <a:endParaRPr sz="1335">
              <a:solidFill>
                <a:schemeClr val="dk1"/>
              </a:solidFill>
              <a:latin typeface="Calibri"/>
              <a:ea typeface="Calibri"/>
              <a:cs typeface="Calibri"/>
              <a:sym typeface="Calibri"/>
            </a:endParaRPr>
          </a:p>
        </p:txBody>
      </p:sp>
      <p:sp>
        <p:nvSpPr>
          <p:cNvPr id="247" name="Google Shape;247;g37d0c56675d_0_68"/>
          <p:cNvSpPr/>
          <p:nvPr/>
        </p:nvSpPr>
        <p:spPr>
          <a:xfrm>
            <a:off x="1015305" y="3981450"/>
            <a:ext cx="593400" cy="22800"/>
          </a:xfrm>
          <a:prstGeom prst="roundRect">
            <a:avLst>
              <a:gd fmla="val 111242" name="adj"/>
            </a:avLst>
          </a:prstGeom>
          <a:solidFill>
            <a:srgbClr val="CF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7d0c56675d_0_68"/>
          <p:cNvSpPr/>
          <p:nvPr/>
        </p:nvSpPr>
        <p:spPr>
          <a:xfrm>
            <a:off x="656808" y="3802261"/>
            <a:ext cx="381300" cy="381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7d0c56675d_0_68"/>
          <p:cNvSpPr/>
          <p:nvPr/>
        </p:nvSpPr>
        <p:spPr>
          <a:xfrm>
            <a:off x="777180" y="3865721"/>
            <a:ext cx="140400" cy="25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2002"/>
              <a:buFont typeface="Roboto Slab"/>
              <a:buNone/>
            </a:pPr>
            <a:r>
              <a:rPr lang="en-US" sz="2002">
                <a:solidFill>
                  <a:srgbClr val="15213F"/>
                </a:solidFill>
                <a:latin typeface="Roboto Slab"/>
                <a:ea typeface="Roboto Slab"/>
                <a:cs typeface="Roboto Slab"/>
                <a:sym typeface="Roboto Slab"/>
              </a:rPr>
              <a:t>2</a:t>
            </a:r>
            <a:endParaRPr sz="2002">
              <a:solidFill>
                <a:schemeClr val="dk1"/>
              </a:solidFill>
              <a:latin typeface="Calibri"/>
              <a:ea typeface="Calibri"/>
              <a:cs typeface="Calibri"/>
              <a:sym typeface="Calibri"/>
            </a:endParaRPr>
          </a:p>
        </p:txBody>
      </p:sp>
      <p:sp>
        <p:nvSpPr>
          <p:cNvPr id="250" name="Google Shape;250;g37d0c56675d_0_68"/>
          <p:cNvSpPr/>
          <p:nvPr/>
        </p:nvSpPr>
        <p:spPr>
          <a:xfrm>
            <a:off x="1779865" y="3781068"/>
            <a:ext cx="2119200" cy="2649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15213F"/>
              </a:buClr>
              <a:buSzPts val="1669"/>
              <a:buFont typeface="Roboto Slab"/>
              <a:buNone/>
            </a:pPr>
            <a:r>
              <a:rPr lang="en-US" sz="1669">
                <a:solidFill>
                  <a:srgbClr val="15213F"/>
                </a:solidFill>
                <a:latin typeface="Roboto Slab"/>
                <a:ea typeface="Roboto Slab"/>
                <a:cs typeface="Roboto Slab"/>
                <a:sym typeface="Roboto Slab"/>
              </a:rPr>
              <a:t>Process Details</a:t>
            </a:r>
            <a:endParaRPr sz="1669">
              <a:solidFill>
                <a:schemeClr val="dk1"/>
              </a:solidFill>
              <a:latin typeface="Calibri"/>
              <a:ea typeface="Calibri"/>
              <a:cs typeface="Calibri"/>
              <a:sym typeface="Calibri"/>
            </a:endParaRPr>
          </a:p>
        </p:txBody>
      </p:sp>
      <p:sp>
        <p:nvSpPr>
          <p:cNvPr id="251" name="Google Shape;251;g37d0c56675d_0_68"/>
          <p:cNvSpPr/>
          <p:nvPr/>
        </p:nvSpPr>
        <p:spPr>
          <a:xfrm>
            <a:off x="1779865" y="4147661"/>
            <a:ext cx="6770700" cy="10848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335"/>
              <a:buFont typeface="Roboto"/>
              <a:buNone/>
            </a:pPr>
            <a:r>
              <a:rPr lang="en-US" sz="1335">
                <a:solidFill>
                  <a:srgbClr val="15213F"/>
                </a:solidFill>
                <a:latin typeface="Roboto"/>
                <a:ea typeface="Roboto"/>
                <a:cs typeface="Roboto"/>
                <a:sym typeface="Roboto"/>
              </a:rPr>
              <a:t>Clicking on a process in the list opens a detailed view, providing information about its memory usage, CPU usage, network activity, handles, modules, and other relevant metrics. This information can be used to monitor a process's performance and identify potential issues.</a:t>
            </a:r>
            <a:endParaRPr sz="1335">
              <a:solidFill>
                <a:schemeClr val="dk1"/>
              </a:solidFill>
              <a:latin typeface="Calibri"/>
              <a:ea typeface="Calibri"/>
              <a:cs typeface="Calibri"/>
              <a:sym typeface="Calibri"/>
            </a:endParaRPr>
          </a:p>
        </p:txBody>
      </p:sp>
      <p:sp>
        <p:nvSpPr>
          <p:cNvPr id="252" name="Google Shape;252;g37d0c56675d_0_68"/>
          <p:cNvSpPr/>
          <p:nvPr/>
        </p:nvSpPr>
        <p:spPr>
          <a:xfrm>
            <a:off x="1015305" y="5941219"/>
            <a:ext cx="593400" cy="22800"/>
          </a:xfrm>
          <a:prstGeom prst="roundRect">
            <a:avLst>
              <a:gd fmla="val 111242" name="adj"/>
            </a:avLst>
          </a:prstGeom>
          <a:solidFill>
            <a:srgbClr val="CFD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7d0c56675d_0_68"/>
          <p:cNvSpPr/>
          <p:nvPr/>
        </p:nvSpPr>
        <p:spPr>
          <a:xfrm>
            <a:off x="656808" y="5762030"/>
            <a:ext cx="381300" cy="381300"/>
          </a:xfrm>
          <a:prstGeom prst="roundRect">
            <a:avLst>
              <a:gd fmla="val 6668"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7d0c56675d_0_68"/>
          <p:cNvSpPr/>
          <p:nvPr/>
        </p:nvSpPr>
        <p:spPr>
          <a:xfrm>
            <a:off x="778847" y="5825490"/>
            <a:ext cx="137400" cy="25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13F"/>
              </a:buClr>
              <a:buSzPts val="2002"/>
              <a:buFont typeface="Roboto Slab"/>
              <a:buNone/>
            </a:pPr>
            <a:r>
              <a:rPr lang="en-US" sz="2002">
                <a:solidFill>
                  <a:srgbClr val="15213F"/>
                </a:solidFill>
                <a:latin typeface="Roboto Slab"/>
                <a:ea typeface="Roboto Slab"/>
                <a:cs typeface="Roboto Slab"/>
                <a:sym typeface="Roboto Slab"/>
              </a:rPr>
              <a:t>3</a:t>
            </a:r>
            <a:endParaRPr sz="2002">
              <a:solidFill>
                <a:schemeClr val="dk1"/>
              </a:solidFill>
              <a:latin typeface="Calibri"/>
              <a:ea typeface="Calibri"/>
              <a:cs typeface="Calibri"/>
              <a:sym typeface="Calibri"/>
            </a:endParaRPr>
          </a:p>
        </p:txBody>
      </p:sp>
      <p:sp>
        <p:nvSpPr>
          <p:cNvPr id="255" name="Google Shape;255;g37d0c56675d_0_68"/>
          <p:cNvSpPr/>
          <p:nvPr/>
        </p:nvSpPr>
        <p:spPr>
          <a:xfrm>
            <a:off x="1779865" y="5740837"/>
            <a:ext cx="2119200" cy="2649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15213F"/>
              </a:buClr>
              <a:buSzPts val="1669"/>
              <a:buFont typeface="Roboto Slab"/>
              <a:buNone/>
            </a:pPr>
            <a:r>
              <a:rPr lang="en-US" sz="1669">
                <a:solidFill>
                  <a:srgbClr val="15213F"/>
                </a:solidFill>
                <a:latin typeface="Roboto Slab"/>
                <a:ea typeface="Roboto Slab"/>
                <a:cs typeface="Roboto Slab"/>
                <a:sym typeface="Roboto Slab"/>
              </a:rPr>
              <a:t>Process Control</a:t>
            </a:r>
            <a:endParaRPr sz="1669">
              <a:solidFill>
                <a:schemeClr val="dk1"/>
              </a:solidFill>
              <a:latin typeface="Calibri"/>
              <a:ea typeface="Calibri"/>
              <a:cs typeface="Calibri"/>
              <a:sym typeface="Calibri"/>
            </a:endParaRPr>
          </a:p>
        </p:txBody>
      </p:sp>
      <p:sp>
        <p:nvSpPr>
          <p:cNvPr id="256" name="Google Shape;256;g37d0c56675d_0_68"/>
          <p:cNvSpPr/>
          <p:nvPr/>
        </p:nvSpPr>
        <p:spPr>
          <a:xfrm>
            <a:off x="1779865" y="6107430"/>
            <a:ext cx="6770700" cy="8136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335"/>
              <a:buFont typeface="Roboto"/>
              <a:buNone/>
            </a:pPr>
            <a:r>
              <a:rPr lang="en-US" sz="1335">
                <a:solidFill>
                  <a:srgbClr val="15213F"/>
                </a:solidFill>
                <a:latin typeface="Roboto"/>
                <a:ea typeface="Roboto"/>
                <a:cs typeface="Roboto"/>
                <a:sym typeface="Roboto"/>
              </a:rPr>
              <a:t>Process Hacker enables you to control running processes, such as suspending, resuming, terminating, and changing their priority. These actions can help you manage system resources, optimize performance, and resolve conflicts.</a:t>
            </a:r>
            <a:endParaRPr sz="1335">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7d0c56675d_0_92"/>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7d0c56675d_0_92"/>
          <p:cNvSpPr/>
          <p:nvPr/>
        </p:nvSpPr>
        <p:spPr>
          <a:xfrm>
            <a:off x="0" y="-18710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7d0c56675d_0_92"/>
          <p:cNvSpPr/>
          <p:nvPr/>
        </p:nvSpPr>
        <p:spPr>
          <a:xfrm>
            <a:off x="793790" y="1459706"/>
            <a:ext cx="13042800" cy="1417500"/>
          </a:xfrm>
          <a:prstGeom prst="rect">
            <a:avLst/>
          </a:prstGeom>
          <a:noFill/>
          <a:ln>
            <a:noFill/>
          </a:ln>
        </p:spPr>
        <p:txBody>
          <a:bodyPr anchorCtr="0" anchor="t" bIns="45700" lIns="91425" spcFirstLastPara="1" rIns="91425" wrap="square" tIns="45700">
            <a:noAutofit/>
          </a:bodyPr>
          <a:lstStyle/>
          <a:p>
            <a:pPr indent="0" lvl="0" marL="0" marR="0" rtl="0" algn="l">
              <a:lnSpc>
                <a:spcPct val="124994"/>
              </a:lnSpc>
              <a:spcBef>
                <a:spcPts val="0"/>
              </a:spcBef>
              <a:spcAft>
                <a:spcPts val="0"/>
              </a:spcAft>
              <a:buClr>
                <a:srgbClr val="3257B8"/>
              </a:buClr>
              <a:buSzPts val="4465"/>
              <a:buFont typeface="Roboto Slab"/>
              <a:buNone/>
            </a:pPr>
            <a:r>
              <a:rPr lang="en-US" sz="4465">
                <a:solidFill>
                  <a:srgbClr val="3257B8"/>
                </a:solidFill>
                <a:latin typeface="Roboto Slab"/>
                <a:ea typeface="Roboto Slab"/>
                <a:cs typeface="Roboto Slab"/>
                <a:sym typeface="Roboto Slab"/>
              </a:rPr>
              <a:t>Identifying and Terminating Malicious Processes</a:t>
            </a:r>
            <a:endParaRPr sz="4465">
              <a:solidFill>
                <a:schemeClr val="dk1"/>
              </a:solidFill>
              <a:latin typeface="Calibri"/>
              <a:ea typeface="Calibri"/>
              <a:cs typeface="Calibri"/>
              <a:sym typeface="Calibri"/>
            </a:endParaRPr>
          </a:p>
        </p:txBody>
      </p:sp>
      <p:sp>
        <p:nvSpPr>
          <p:cNvPr id="265" name="Google Shape;265;g37d0c56675d_0_92"/>
          <p:cNvSpPr/>
          <p:nvPr/>
        </p:nvSpPr>
        <p:spPr>
          <a:xfrm>
            <a:off x="790165" y="3089940"/>
            <a:ext cx="2838900" cy="3543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257B8"/>
              </a:buClr>
              <a:buSzPts val="2233"/>
              <a:buFont typeface="Roboto Slab"/>
              <a:buNone/>
            </a:pPr>
            <a:r>
              <a:rPr lang="en-US" sz="2233">
                <a:solidFill>
                  <a:srgbClr val="3257B8"/>
                </a:solidFill>
                <a:latin typeface="Roboto Slab"/>
                <a:ea typeface="Roboto Slab"/>
                <a:cs typeface="Roboto Slab"/>
                <a:sym typeface="Roboto Slab"/>
              </a:rPr>
              <a:t>Suspicious Processes</a:t>
            </a:r>
            <a:endParaRPr sz="2233">
              <a:solidFill>
                <a:schemeClr val="dk1"/>
              </a:solidFill>
              <a:latin typeface="Calibri"/>
              <a:ea typeface="Calibri"/>
              <a:cs typeface="Calibri"/>
              <a:sym typeface="Calibri"/>
            </a:endParaRPr>
          </a:p>
        </p:txBody>
      </p:sp>
      <p:sp>
        <p:nvSpPr>
          <p:cNvPr id="266" name="Google Shape;266;g37d0c56675d_0_92"/>
          <p:cNvSpPr/>
          <p:nvPr/>
        </p:nvSpPr>
        <p:spPr>
          <a:xfrm>
            <a:off x="793790" y="4025384"/>
            <a:ext cx="3978000" cy="2177400"/>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15213F"/>
              </a:buClr>
              <a:buSzPts val="1786"/>
              <a:buFont typeface="Roboto"/>
              <a:buNone/>
            </a:pPr>
            <a:r>
              <a:rPr lang="en-US" sz="1786">
                <a:solidFill>
                  <a:srgbClr val="15213F"/>
                </a:solidFill>
                <a:latin typeface="Roboto"/>
                <a:ea typeface="Roboto"/>
                <a:cs typeface="Roboto"/>
                <a:sym typeface="Roboto"/>
              </a:rPr>
              <a:t>Process Hacker can help you identify suspicious processes by displaying their file path, owner, and other attributes. This information can be used to determine if a process is legitimate or potentially malicious.</a:t>
            </a:r>
            <a:endParaRPr sz="1786">
              <a:solidFill>
                <a:schemeClr val="dk1"/>
              </a:solidFill>
              <a:latin typeface="Calibri"/>
              <a:ea typeface="Calibri"/>
              <a:cs typeface="Calibri"/>
              <a:sym typeface="Calibri"/>
            </a:endParaRPr>
          </a:p>
        </p:txBody>
      </p:sp>
      <p:sp>
        <p:nvSpPr>
          <p:cNvPr id="267" name="Google Shape;267;g37d0c56675d_0_92"/>
          <p:cNvSpPr/>
          <p:nvPr/>
        </p:nvSpPr>
        <p:spPr>
          <a:xfrm>
            <a:off x="5332928" y="3089940"/>
            <a:ext cx="2835300" cy="3543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257B8"/>
              </a:buClr>
              <a:buSzPts val="2233"/>
              <a:buFont typeface="Roboto Slab"/>
              <a:buNone/>
            </a:pPr>
            <a:r>
              <a:rPr lang="en-US" sz="2233">
                <a:solidFill>
                  <a:srgbClr val="3257B8"/>
                </a:solidFill>
                <a:latin typeface="Roboto Slab"/>
                <a:ea typeface="Roboto Slab"/>
                <a:cs typeface="Roboto Slab"/>
                <a:sym typeface="Roboto Slab"/>
              </a:rPr>
              <a:t>Process Termination</a:t>
            </a:r>
            <a:endParaRPr sz="2233">
              <a:solidFill>
                <a:schemeClr val="dk1"/>
              </a:solidFill>
              <a:latin typeface="Calibri"/>
              <a:ea typeface="Calibri"/>
              <a:cs typeface="Calibri"/>
              <a:sym typeface="Calibri"/>
            </a:endParaRPr>
          </a:p>
        </p:txBody>
      </p:sp>
      <p:sp>
        <p:nvSpPr>
          <p:cNvPr id="268" name="Google Shape;268;g37d0c56675d_0_92"/>
          <p:cNvSpPr/>
          <p:nvPr/>
        </p:nvSpPr>
        <p:spPr>
          <a:xfrm>
            <a:off x="5332928" y="4025384"/>
            <a:ext cx="3978000" cy="2177400"/>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15213F"/>
              </a:buClr>
              <a:buSzPts val="1786"/>
              <a:buFont typeface="Roboto"/>
              <a:buNone/>
            </a:pPr>
            <a:r>
              <a:rPr lang="en-US" sz="1786">
                <a:solidFill>
                  <a:srgbClr val="15213F"/>
                </a:solidFill>
                <a:latin typeface="Roboto"/>
                <a:ea typeface="Roboto"/>
                <a:cs typeface="Roboto"/>
                <a:sym typeface="Roboto"/>
              </a:rPr>
              <a:t>If you identify a suspicious process, you can terminate it directly from Process Hacker. It's important to be cautious and ensure you're not terminating essential system processes.</a:t>
            </a:r>
            <a:endParaRPr sz="1786">
              <a:solidFill>
                <a:schemeClr val="dk1"/>
              </a:solidFill>
              <a:latin typeface="Calibri"/>
              <a:ea typeface="Calibri"/>
              <a:cs typeface="Calibri"/>
              <a:sym typeface="Calibri"/>
            </a:endParaRPr>
          </a:p>
        </p:txBody>
      </p:sp>
      <p:sp>
        <p:nvSpPr>
          <p:cNvPr id="269" name="Google Shape;269;g37d0c56675d_0_92"/>
          <p:cNvSpPr/>
          <p:nvPr/>
        </p:nvSpPr>
        <p:spPr>
          <a:xfrm>
            <a:off x="9872067" y="3444240"/>
            <a:ext cx="2835300" cy="3543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257B8"/>
              </a:buClr>
              <a:buSzPts val="2233"/>
              <a:buFont typeface="Roboto Slab"/>
              <a:buNone/>
            </a:pPr>
            <a:r>
              <a:rPr lang="en-US" sz="2233">
                <a:solidFill>
                  <a:srgbClr val="3257B8"/>
                </a:solidFill>
                <a:latin typeface="Roboto Slab"/>
                <a:ea typeface="Roboto Slab"/>
                <a:cs typeface="Roboto Slab"/>
                <a:sym typeface="Roboto Slab"/>
              </a:rPr>
              <a:t>Malware Detection</a:t>
            </a:r>
            <a:endParaRPr sz="2233">
              <a:solidFill>
                <a:schemeClr val="dk1"/>
              </a:solidFill>
              <a:latin typeface="Calibri"/>
              <a:ea typeface="Calibri"/>
              <a:cs typeface="Calibri"/>
              <a:sym typeface="Calibri"/>
            </a:endParaRPr>
          </a:p>
        </p:txBody>
      </p:sp>
      <p:sp>
        <p:nvSpPr>
          <p:cNvPr id="270" name="Google Shape;270;g37d0c56675d_0_92"/>
          <p:cNvSpPr/>
          <p:nvPr/>
        </p:nvSpPr>
        <p:spPr>
          <a:xfrm>
            <a:off x="9872067" y="4025384"/>
            <a:ext cx="3978000" cy="2540400"/>
          </a:xfrm>
          <a:prstGeom prst="rect">
            <a:avLst/>
          </a:prstGeom>
          <a:noFill/>
          <a:ln>
            <a:noFill/>
          </a:ln>
        </p:spPr>
        <p:txBody>
          <a:bodyPr anchorCtr="0" anchor="t" bIns="45700" lIns="91425" spcFirstLastPara="1" rIns="91425" wrap="square" tIns="45700">
            <a:noAutofit/>
          </a:bodyPr>
          <a:lstStyle/>
          <a:p>
            <a:pPr indent="0" lvl="0" marL="0" marR="0" rtl="0" algn="l">
              <a:lnSpc>
                <a:spcPct val="160022"/>
              </a:lnSpc>
              <a:spcBef>
                <a:spcPts val="0"/>
              </a:spcBef>
              <a:spcAft>
                <a:spcPts val="0"/>
              </a:spcAft>
              <a:buClr>
                <a:srgbClr val="15213F"/>
              </a:buClr>
              <a:buSzPts val="1786"/>
              <a:buFont typeface="Roboto"/>
              <a:buNone/>
            </a:pPr>
            <a:r>
              <a:rPr lang="en-US" sz="1786">
                <a:solidFill>
                  <a:srgbClr val="15213F"/>
                </a:solidFill>
                <a:latin typeface="Roboto"/>
                <a:ea typeface="Roboto"/>
                <a:cs typeface="Roboto"/>
                <a:sym typeface="Roboto"/>
              </a:rPr>
              <a:t>Process Hacker can be used in conjunction with other security tools to identify and remove malware. It provides valuable information about the behavior of running processes, which can be helpful in identifying malicious activities.</a:t>
            </a:r>
            <a:endParaRPr sz="1786">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7d0c56675d_0_105"/>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7d0c56675d_0_105"/>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8" name="Google Shape;278;g37d0c56675d_0_10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79" name="Google Shape;279;g37d0c56675d_0_105"/>
          <p:cNvSpPr/>
          <p:nvPr/>
        </p:nvSpPr>
        <p:spPr>
          <a:xfrm>
            <a:off x="578525" y="1508403"/>
            <a:ext cx="6332100" cy="5166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3257B8"/>
              </a:buClr>
              <a:buSzPts val="3254"/>
              <a:buFont typeface="Roboto Slab"/>
              <a:buNone/>
            </a:pPr>
            <a:r>
              <a:rPr lang="en-US" sz="3254">
                <a:solidFill>
                  <a:srgbClr val="3257B8"/>
                </a:solidFill>
                <a:latin typeface="Roboto Slab"/>
                <a:ea typeface="Roboto Slab"/>
                <a:cs typeface="Roboto Slab"/>
                <a:sym typeface="Roboto Slab"/>
              </a:rPr>
              <a:t>Optimizing System Performance</a:t>
            </a:r>
            <a:endParaRPr sz="3254">
              <a:solidFill>
                <a:schemeClr val="dk1"/>
              </a:solidFill>
              <a:latin typeface="Calibri"/>
              <a:ea typeface="Calibri"/>
              <a:cs typeface="Calibri"/>
              <a:sym typeface="Calibri"/>
            </a:endParaRPr>
          </a:p>
        </p:txBody>
      </p:sp>
      <p:sp>
        <p:nvSpPr>
          <p:cNvPr id="280" name="Google Shape;280;g37d0c56675d_0_105"/>
          <p:cNvSpPr/>
          <p:nvPr/>
        </p:nvSpPr>
        <p:spPr>
          <a:xfrm>
            <a:off x="578525" y="2272784"/>
            <a:ext cx="3910800" cy="2009400"/>
          </a:xfrm>
          <a:prstGeom prst="roundRect">
            <a:avLst>
              <a:gd fmla="val 123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7d0c56675d_0_105"/>
          <p:cNvSpPr/>
          <p:nvPr/>
        </p:nvSpPr>
        <p:spPr>
          <a:xfrm>
            <a:off x="743769" y="2438051"/>
            <a:ext cx="3511800" cy="2580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5213F"/>
              </a:buClr>
              <a:buSzPts val="1627"/>
              <a:buFont typeface="Roboto Slab"/>
              <a:buNone/>
            </a:pPr>
            <a:r>
              <a:rPr lang="en-US" sz="1627">
                <a:solidFill>
                  <a:srgbClr val="15213F"/>
                </a:solidFill>
                <a:latin typeface="Roboto Slab"/>
                <a:ea typeface="Roboto Slab"/>
                <a:cs typeface="Roboto Slab"/>
                <a:sym typeface="Roboto Slab"/>
              </a:rPr>
              <a:t>Resource Monitoring</a:t>
            </a:r>
            <a:endParaRPr sz="1627">
              <a:solidFill>
                <a:schemeClr val="dk1"/>
              </a:solidFill>
              <a:latin typeface="Calibri"/>
              <a:ea typeface="Calibri"/>
              <a:cs typeface="Calibri"/>
              <a:sym typeface="Calibri"/>
            </a:endParaRPr>
          </a:p>
        </p:txBody>
      </p:sp>
      <p:sp>
        <p:nvSpPr>
          <p:cNvPr id="282" name="Google Shape;282;g37d0c56675d_0_105"/>
          <p:cNvSpPr/>
          <p:nvPr/>
        </p:nvSpPr>
        <p:spPr>
          <a:xfrm>
            <a:off x="743783" y="2795349"/>
            <a:ext cx="3580200" cy="1321500"/>
          </a:xfrm>
          <a:prstGeom prst="rect">
            <a:avLst/>
          </a:prstGeom>
          <a:noFill/>
          <a:ln>
            <a:noFill/>
          </a:ln>
        </p:spPr>
        <p:txBody>
          <a:bodyPr anchorCtr="0" anchor="t" bIns="45700" lIns="91425" spcFirstLastPara="1" rIns="91425" wrap="square" tIns="45700">
            <a:noAutofit/>
          </a:bodyPr>
          <a:lstStyle/>
          <a:p>
            <a:pPr indent="0" lvl="0" marL="0" marR="0" rtl="0" algn="l">
              <a:lnSpc>
                <a:spcPct val="159984"/>
              </a:lnSpc>
              <a:spcBef>
                <a:spcPts val="0"/>
              </a:spcBef>
              <a:spcAft>
                <a:spcPts val="0"/>
              </a:spcAft>
              <a:buClr>
                <a:srgbClr val="15213F"/>
              </a:buClr>
              <a:buSzPts val="1302"/>
              <a:buFont typeface="Roboto"/>
              <a:buNone/>
            </a:pPr>
            <a:r>
              <a:rPr lang="en-US" sz="1302">
                <a:solidFill>
                  <a:srgbClr val="15213F"/>
                </a:solidFill>
                <a:latin typeface="Roboto"/>
                <a:ea typeface="Roboto"/>
                <a:cs typeface="Roboto"/>
                <a:sym typeface="Roboto"/>
              </a:rPr>
              <a:t>Process Hacker provides real-time monitoring of system resources such as CPU, memory, disk I/O, and network traffic. This information can be used to identify resource bottlenecks and optimize performance.</a:t>
            </a:r>
            <a:endParaRPr sz="1302">
              <a:solidFill>
                <a:schemeClr val="dk1"/>
              </a:solidFill>
              <a:latin typeface="Calibri"/>
              <a:ea typeface="Calibri"/>
              <a:cs typeface="Calibri"/>
              <a:sym typeface="Calibri"/>
            </a:endParaRPr>
          </a:p>
        </p:txBody>
      </p:sp>
      <p:sp>
        <p:nvSpPr>
          <p:cNvPr id="283" name="Google Shape;283;g37d0c56675d_0_105"/>
          <p:cNvSpPr/>
          <p:nvPr/>
        </p:nvSpPr>
        <p:spPr>
          <a:xfrm>
            <a:off x="4654629" y="2272784"/>
            <a:ext cx="3910800" cy="2009400"/>
          </a:xfrm>
          <a:prstGeom prst="roundRect">
            <a:avLst>
              <a:gd fmla="val 1234"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7d0c56675d_0_105"/>
          <p:cNvSpPr/>
          <p:nvPr/>
        </p:nvSpPr>
        <p:spPr>
          <a:xfrm>
            <a:off x="4819907" y="2438050"/>
            <a:ext cx="3408900" cy="2580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5213F"/>
              </a:buClr>
              <a:buSzPts val="1627"/>
              <a:buFont typeface="Roboto Slab"/>
              <a:buNone/>
            </a:pPr>
            <a:r>
              <a:rPr lang="en-US" sz="1627">
                <a:solidFill>
                  <a:srgbClr val="15213F"/>
                </a:solidFill>
                <a:latin typeface="Roboto Slab"/>
                <a:ea typeface="Roboto Slab"/>
                <a:cs typeface="Roboto Slab"/>
                <a:sym typeface="Roboto Slab"/>
              </a:rPr>
              <a:t>Process Prioritization</a:t>
            </a:r>
            <a:endParaRPr sz="1627">
              <a:solidFill>
                <a:schemeClr val="dk1"/>
              </a:solidFill>
              <a:latin typeface="Calibri"/>
              <a:ea typeface="Calibri"/>
              <a:cs typeface="Calibri"/>
              <a:sym typeface="Calibri"/>
            </a:endParaRPr>
          </a:p>
        </p:txBody>
      </p:sp>
      <p:sp>
        <p:nvSpPr>
          <p:cNvPr id="285" name="Google Shape;285;g37d0c56675d_0_105"/>
          <p:cNvSpPr/>
          <p:nvPr/>
        </p:nvSpPr>
        <p:spPr>
          <a:xfrm>
            <a:off x="4819888" y="2795349"/>
            <a:ext cx="3580200" cy="1321500"/>
          </a:xfrm>
          <a:prstGeom prst="rect">
            <a:avLst/>
          </a:prstGeom>
          <a:noFill/>
          <a:ln>
            <a:noFill/>
          </a:ln>
        </p:spPr>
        <p:txBody>
          <a:bodyPr anchorCtr="0" anchor="t" bIns="45700" lIns="91425" spcFirstLastPara="1" rIns="91425" wrap="square" tIns="45700">
            <a:noAutofit/>
          </a:bodyPr>
          <a:lstStyle/>
          <a:p>
            <a:pPr indent="0" lvl="0" marL="0" marR="0" rtl="0" algn="l">
              <a:lnSpc>
                <a:spcPct val="159984"/>
              </a:lnSpc>
              <a:spcBef>
                <a:spcPts val="0"/>
              </a:spcBef>
              <a:spcAft>
                <a:spcPts val="0"/>
              </a:spcAft>
              <a:buClr>
                <a:srgbClr val="15213F"/>
              </a:buClr>
              <a:buSzPts val="1302"/>
              <a:buFont typeface="Roboto"/>
              <a:buNone/>
            </a:pPr>
            <a:r>
              <a:rPr lang="en-US" sz="1302">
                <a:solidFill>
                  <a:srgbClr val="15213F"/>
                </a:solidFill>
                <a:latin typeface="Roboto"/>
                <a:ea typeface="Roboto"/>
                <a:cs typeface="Roboto"/>
                <a:sym typeface="Roboto"/>
              </a:rPr>
              <a:t>You can change the priority of processes to allocate system resources more effectively. Setting higher priority to performance-critical processes can improve responsiveness and overall system performance.</a:t>
            </a:r>
            <a:endParaRPr sz="1302">
              <a:solidFill>
                <a:schemeClr val="dk1"/>
              </a:solidFill>
              <a:latin typeface="Calibri"/>
              <a:ea typeface="Calibri"/>
              <a:cs typeface="Calibri"/>
              <a:sym typeface="Calibri"/>
            </a:endParaRPr>
          </a:p>
        </p:txBody>
      </p:sp>
      <p:sp>
        <p:nvSpPr>
          <p:cNvPr id="286" name="Google Shape;286;g37d0c56675d_0_105"/>
          <p:cNvSpPr/>
          <p:nvPr/>
        </p:nvSpPr>
        <p:spPr>
          <a:xfrm>
            <a:off x="578525" y="4447461"/>
            <a:ext cx="3910800" cy="2273700"/>
          </a:xfrm>
          <a:prstGeom prst="roundRect">
            <a:avLst>
              <a:gd fmla="val 1090"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7d0c56675d_0_105"/>
          <p:cNvSpPr/>
          <p:nvPr/>
        </p:nvSpPr>
        <p:spPr>
          <a:xfrm>
            <a:off x="743769" y="4612725"/>
            <a:ext cx="3684000" cy="2580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5213F"/>
              </a:buClr>
              <a:buSzPts val="1627"/>
              <a:buFont typeface="Roboto Slab"/>
              <a:buNone/>
            </a:pPr>
            <a:r>
              <a:rPr lang="en-US" sz="1627">
                <a:solidFill>
                  <a:srgbClr val="15213F"/>
                </a:solidFill>
                <a:latin typeface="Roboto Slab"/>
                <a:ea typeface="Roboto Slab"/>
                <a:cs typeface="Roboto Slab"/>
                <a:sym typeface="Roboto Slab"/>
              </a:rPr>
              <a:t>Process Termination</a:t>
            </a:r>
            <a:endParaRPr sz="1627">
              <a:solidFill>
                <a:schemeClr val="dk1"/>
              </a:solidFill>
              <a:latin typeface="Calibri"/>
              <a:ea typeface="Calibri"/>
              <a:cs typeface="Calibri"/>
              <a:sym typeface="Calibri"/>
            </a:endParaRPr>
          </a:p>
        </p:txBody>
      </p:sp>
      <p:sp>
        <p:nvSpPr>
          <p:cNvPr id="288" name="Google Shape;288;g37d0c56675d_0_105"/>
          <p:cNvSpPr/>
          <p:nvPr/>
        </p:nvSpPr>
        <p:spPr>
          <a:xfrm>
            <a:off x="743783" y="4970026"/>
            <a:ext cx="3580200" cy="1321500"/>
          </a:xfrm>
          <a:prstGeom prst="rect">
            <a:avLst/>
          </a:prstGeom>
          <a:noFill/>
          <a:ln>
            <a:noFill/>
          </a:ln>
        </p:spPr>
        <p:txBody>
          <a:bodyPr anchorCtr="0" anchor="t" bIns="45700" lIns="91425" spcFirstLastPara="1" rIns="91425" wrap="square" tIns="45700">
            <a:noAutofit/>
          </a:bodyPr>
          <a:lstStyle/>
          <a:p>
            <a:pPr indent="0" lvl="0" marL="0" marR="0" rtl="0" algn="l">
              <a:lnSpc>
                <a:spcPct val="159984"/>
              </a:lnSpc>
              <a:spcBef>
                <a:spcPts val="0"/>
              </a:spcBef>
              <a:spcAft>
                <a:spcPts val="0"/>
              </a:spcAft>
              <a:buClr>
                <a:srgbClr val="15213F"/>
              </a:buClr>
              <a:buSzPts val="1302"/>
              <a:buFont typeface="Roboto"/>
              <a:buNone/>
            </a:pPr>
            <a:r>
              <a:rPr lang="en-US" sz="1302">
                <a:solidFill>
                  <a:srgbClr val="15213F"/>
                </a:solidFill>
                <a:latin typeface="Roboto"/>
                <a:ea typeface="Roboto"/>
                <a:cs typeface="Roboto"/>
                <a:sym typeface="Roboto"/>
              </a:rPr>
              <a:t>Terminating unnecessary or resource-intensive processes can free up resources and improve system performance. This is particularly helpful for applications that consume a lot of CPU or memory.</a:t>
            </a:r>
            <a:endParaRPr sz="1302">
              <a:solidFill>
                <a:schemeClr val="dk1"/>
              </a:solidFill>
              <a:latin typeface="Calibri"/>
              <a:ea typeface="Calibri"/>
              <a:cs typeface="Calibri"/>
              <a:sym typeface="Calibri"/>
            </a:endParaRPr>
          </a:p>
        </p:txBody>
      </p:sp>
      <p:sp>
        <p:nvSpPr>
          <p:cNvPr id="289" name="Google Shape;289;g37d0c56675d_0_105"/>
          <p:cNvSpPr/>
          <p:nvPr/>
        </p:nvSpPr>
        <p:spPr>
          <a:xfrm>
            <a:off x="4654629" y="4447461"/>
            <a:ext cx="3910800" cy="2273700"/>
          </a:xfrm>
          <a:prstGeom prst="roundRect">
            <a:avLst>
              <a:gd fmla="val 1090" name="adj"/>
            </a:avLst>
          </a:prstGeom>
          <a:solidFill>
            <a:srgbClr val="E9E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7d0c56675d_0_105"/>
          <p:cNvSpPr/>
          <p:nvPr/>
        </p:nvSpPr>
        <p:spPr>
          <a:xfrm>
            <a:off x="4819888" y="4612719"/>
            <a:ext cx="2066100" cy="2580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5213F"/>
              </a:buClr>
              <a:buSzPts val="1627"/>
              <a:buFont typeface="Roboto Slab"/>
              <a:buNone/>
            </a:pPr>
            <a:r>
              <a:rPr lang="en-US" sz="1627">
                <a:solidFill>
                  <a:srgbClr val="15213F"/>
                </a:solidFill>
                <a:latin typeface="Roboto Slab"/>
                <a:ea typeface="Roboto Slab"/>
                <a:cs typeface="Roboto Slab"/>
                <a:sym typeface="Roboto Slab"/>
              </a:rPr>
              <a:t>System Tuning</a:t>
            </a:r>
            <a:endParaRPr sz="1627">
              <a:solidFill>
                <a:schemeClr val="dk1"/>
              </a:solidFill>
              <a:latin typeface="Calibri"/>
              <a:ea typeface="Calibri"/>
              <a:cs typeface="Calibri"/>
              <a:sym typeface="Calibri"/>
            </a:endParaRPr>
          </a:p>
        </p:txBody>
      </p:sp>
      <p:sp>
        <p:nvSpPr>
          <p:cNvPr id="291" name="Google Shape;291;g37d0c56675d_0_105"/>
          <p:cNvSpPr/>
          <p:nvPr/>
        </p:nvSpPr>
        <p:spPr>
          <a:xfrm>
            <a:off x="4819888" y="4970026"/>
            <a:ext cx="3580200" cy="1585800"/>
          </a:xfrm>
          <a:prstGeom prst="rect">
            <a:avLst/>
          </a:prstGeom>
          <a:noFill/>
          <a:ln>
            <a:noFill/>
          </a:ln>
        </p:spPr>
        <p:txBody>
          <a:bodyPr anchorCtr="0" anchor="t" bIns="45700" lIns="91425" spcFirstLastPara="1" rIns="91425" wrap="square" tIns="45700">
            <a:noAutofit/>
          </a:bodyPr>
          <a:lstStyle/>
          <a:p>
            <a:pPr indent="0" lvl="0" marL="0" marR="0" rtl="0" algn="l">
              <a:lnSpc>
                <a:spcPct val="159984"/>
              </a:lnSpc>
              <a:spcBef>
                <a:spcPts val="0"/>
              </a:spcBef>
              <a:spcAft>
                <a:spcPts val="0"/>
              </a:spcAft>
              <a:buClr>
                <a:srgbClr val="15213F"/>
              </a:buClr>
              <a:buSzPts val="1302"/>
              <a:buFont typeface="Roboto"/>
              <a:buNone/>
            </a:pPr>
            <a:r>
              <a:rPr lang="en-US" sz="1302">
                <a:solidFill>
                  <a:srgbClr val="15213F"/>
                </a:solidFill>
                <a:latin typeface="Roboto"/>
                <a:ea typeface="Roboto"/>
                <a:cs typeface="Roboto"/>
                <a:sym typeface="Roboto"/>
              </a:rPr>
              <a:t>Process Hacker can be used in conjunction with other system optimization tools to fine-tune system settings and improve performance. It provides insights into the behavior of running processes, which can guide system optimization efforts.</a:t>
            </a:r>
            <a:endParaRPr sz="1302">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7d0c56675d_0_13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7d0c56675d_0_13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9" name="Google Shape;299;g37d0c56675d_0_13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0" name="Google Shape;300;g37d0c56675d_0_137"/>
          <p:cNvSpPr/>
          <p:nvPr/>
        </p:nvSpPr>
        <p:spPr>
          <a:xfrm>
            <a:off x="555677" y="1207300"/>
            <a:ext cx="82266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3257B8"/>
              </a:buClr>
              <a:buSzPts val="3126"/>
              <a:buFont typeface="Roboto Slab"/>
              <a:buNone/>
            </a:pPr>
            <a:r>
              <a:rPr lang="en-US" sz="3126">
                <a:solidFill>
                  <a:srgbClr val="3257B8"/>
                </a:solidFill>
                <a:latin typeface="Roboto Slab"/>
                <a:ea typeface="Roboto Slab"/>
                <a:cs typeface="Roboto Slab"/>
                <a:sym typeface="Roboto Slab"/>
              </a:rPr>
              <a:t>Troubleshooting Application Issues</a:t>
            </a:r>
            <a:endParaRPr sz="3126">
              <a:solidFill>
                <a:schemeClr val="dk1"/>
              </a:solidFill>
              <a:latin typeface="Calibri"/>
              <a:ea typeface="Calibri"/>
              <a:cs typeface="Calibri"/>
              <a:sym typeface="Calibri"/>
            </a:endParaRPr>
          </a:p>
        </p:txBody>
      </p:sp>
      <p:pic>
        <p:nvPicPr>
          <p:cNvPr descr="preencoded.png" id="301" name="Google Shape;301;g37d0c56675d_0_137"/>
          <p:cNvPicPr preferRelativeResize="0"/>
          <p:nvPr/>
        </p:nvPicPr>
        <p:blipFill rotWithShape="1">
          <a:blip r:embed="rId4">
            <a:alphaModFix/>
          </a:blip>
          <a:srcRect b="0" l="0" r="0" t="0"/>
          <a:stretch/>
        </p:blipFill>
        <p:spPr>
          <a:xfrm>
            <a:off x="555665" y="1941552"/>
            <a:ext cx="793790" cy="1270159"/>
          </a:xfrm>
          <a:prstGeom prst="rect">
            <a:avLst/>
          </a:prstGeom>
          <a:noFill/>
          <a:ln>
            <a:noFill/>
          </a:ln>
        </p:spPr>
      </p:pic>
      <p:sp>
        <p:nvSpPr>
          <p:cNvPr id="302" name="Google Shape;302;g37d0c56675d_0_137"/>
          <p:cNvSpPr/>
          <p:nvPr/>
        </p:nvSpPr>
        <p:spPr>
          <a:xfrm>
            <a:off x="1587579" y="2100263"/>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Process Analysis</a:t>
            </a:r>
            <a:endParaRPr sz="1563">
              <a:solidFill>
                <a:schemeClr val="dk1"/>
              </a:solidFill>
              <a:latin typeface="Calibri"/>
              <a:ea typeface="Calibri"/>
              <a:cs typeface="Calibri"/>
              <a:sym typeface="Calibri"/>
            </a:endParaRPr>
          </a:p>
        </p:txBody>
      </p:sp>
      <p:sp>
        <p:nvSpPr>
          <p:cNvPr id="303" name="Google Shape;303;g37d0c56675d_0_137"/>
          <p:cNvSpPr/>
          <p:nvPr/>
        </p:nvSpPr>
        <p:spPr>
          <a:xfrm>
            <a:off x="1587579" y="2443520"/>
            <a:ext cx="7000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By examining a process's memory usage, CPU usage, network activity, and other metrics, you can identify potential problems that might be causing the application to malfunction.</a:t>
            </a:r>
            <a:endParaRPr sz="1250">
              <a:solidFill>
                <a:schemeClr val="dk1"/>
              </a:solidFill>
              <a:latin typeface="Calibri"/>
              <a:ea typeface="Calibri"/>
              <a:cs typeface="Calibri"/>
              <a:sym typeface="Calibri"/>
            </a:endParaRPr>
          </a:p>
        </p:txBody>
      </p:sp>
      <p:pic>
        <p:nvPicPr>
          <p:cNvPr descr="preencoded.png" id="304" name="Google Shape;304;g37d0c56675d_0_137"/>
          <p:cNvPicPr preferRelativeResize="0"/>
          <p:nvPr/>
        </p:nvPicPr>
        <p:blipFill rotWithShape="1">
          <a:blip r:embed="rId5">
            <a:alphaModFix/>
          </a:blip>
          <a:srcRect b="0" l="0" r="0" t="0"/>
          <a:stretch/>
        </p:blipFill>
        <p:spPr>
          <a:xfrm>
            <a:off x="555665" y="3211711"/>
            <a:ext cx="793790" cy="1270159"/>
          </a:xfrm>
          <a:prstGeom prst="rect">
            <a:avLst/>
          </a:prstGeom>
          <a:noFill/>
          <a:ln>
            <a:noFill/>
          </a:ln>
        </p:spPr>
      </p:pic>
      <p:sp>
        <p:nvSpPr>
          <p:cNvPr id="305" name="Google Shape;305;g37d0c56675d_0_137"/>
          <p:cNvSpPr/>
          <p:nvPr/>
        </p:nvSpPr>
        <p:spPr>
          <a:xfrm>
            <a:off x="1587579" y="3370421"/>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Dependency Check</a:t>
            </a:r>
            <a:endParaRPr sz="1563">
              <a:solidFill>
                <a:schemeClr val="dk1"/>
              </a:solidFill>
              <a:latin typeface="Calibri"/>
              <a:ea typeface="Calibri"/>
              <a:cs typeface="Calibri"/>
              <a:sym typeface="Calibri"/>
            </a:endParaRPr>
          </a:p>
        </p:txBody>
      </p:sp>
      <p:sp>
        <p:nvSpPr>
          <p:cNvPr id="306" name="Google Shape;306;g37d0c56675d_0_137"/>
          <p:cNvSpPr/>
          <p:nvPr/>
        </p:nvSpPr>
        <p:spPr>
          <a:xfrm>
            <a:off x="1587579" y="3713678"/>
            <a:ext cx="7000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can help you identify the dependencies of an application, which can reveal issues related to missing or incompatible components.</a:t>
            </a:r>
            <a:endParaRPr sz="1250">
              <a:solidFill>
                <a:schemeClr val="dk1"/>
              </a:solidFill>
              <a:latin typeface="Calibri"/>
              <a:ea typeface="Calibri"/>
              <a:cs typeface="Calibri"/>
              <a:sym typeface="Calibri"/>
            </a:endParaRPr>
          </a:p>
        </p:txBody>
      </p:sp>
      <p:pic>
        <p:nvPicPr>
          <p:cNvPr descr="preencoded.png" id="307" name="Google Shape;307;g37d0c56675d_0_137"/>
          <p:cNvPicPr preferRelativeResize="0"/>
          <p:nvPr/>
        </p:nvPicPr>
        <p:blipFill rotWithShape="1">
          <a:blip r:embed="rId6">
            <a:alphaModFix/>
          </a:blip>
          <a:srcRect b="0" l="0" r="0" t="0"/>
          <a:stretch/>
        </p:blipFill>
        <p:spPr>
          <a:xfrm>
            <a:off x="555665" y="4481870"/>
            <a:ext cx="793790" cy="1270159"/>
          </a:xfrm>
          <a:prstGeom prst="rect">
            <a:avLst/>
          </a:prstGeom>
          <a:noFill/>
          <a:ln>
            <a:noFill/>
          </a:ln>
        </p:spPr>
      </p:pic>
      <p:sp>
        <p:nvSpPr>
          <p:cNvPr id="308" name="Google Shape;308;g37d0c56675d_0_137"/>
          <p:cNvSpPr/>
          <p:nvPr/>
        </p:nvSpPr>
        <p:spPr>
          <a:xfrm>
            <a:off x="1587579" y="4640580"/>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Resource Conflicts</a:t>
            </a:r>
            <a:endParaRPr sz="1563">
              <a:solidFill>
                <a:schemeClr val="dk1"/>
              </a:solidFill>
              <a:latin typeface="Calibri"/>
              <a:ea typeface="Calibri"/>
              <a:cs typeface="Calibri"/>
              <a:sym typeface="Calibri"/>
            </a:endParaRPr>
          </a:p>
        </p:txBody>
      </p:sp>
      <p:sp>
        <p:nvSpPr>
          <p:cNvPr id="309" name="Google Shape;309;g37d0c56675d_0_137"/>
          <p:cNvSpPr/>
          <p:nvPr/>
        </p:nvSpPr>
        <p:spPr>
          <a:xfrm>
            <a:off x="1587579" y="4983837"/>
            <a:ext cx="7000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can help you identify resource conflicts between applications, such as two applications vying for the same resources, leading to performance issues or crashes.</a:t>
            </a:r>
            <a:endParaRPr sz="1250">
              <a:solidFill>
                <a:schemeClr val="dk1"/>
              </a:solidFill>
              <a:latin typeface="Calibri"/>
              <a:ea typeface="Calibri"/>
              <a:cs typeface="Calibri"/>
              <a:sym typeface="Calibri"/>
            </a:endParaRPr>
          </a:p>
        </p:txBody>
      </p:sp>
      <p:pic>
        <p:nvPicPr>
          <p:cNvPr descr="preencoded.png" id="310" name="Google Shape;310;g37d0c56675d_0_137"/>
          <p:cNvPicPr preferRelativeResize="0"/>
          <p:nvPr/>
        </p:nvPicPr>
        <p:blipFill rotWithShape="1">
          <a:blip r:embed="rId7">
            <a:alphaModFix/>
          </a:blip>
          <a:srcRect b="0" l="0" r="0" t="0"/>
          <a:stretch/>
        </p:blipFill>
        <p:spPr>
          <a:xfrm>
            <a:off x="555665" y="5752028"/>
            <a:ext cx="793790" cy="1270159"/>
          </a:xfrm>
          <a:prstGeom prst="rect">
            <a:avLst/>
          </a:prstGeom>
          <a:noFill/>
          <a:ln>
            <a:noFill/>
          </a:ln>
        </p:spPr>
      </p:pic>
      <p:sp>
        <p:nvSpPr>
          <p:cNvPr id="311" name="Google Shape;311;g37d0c56675d_0_137"/>
          <p:cNvSpPr/>
          <p:nvPr/>
        </p:nvSpPr>
        <p:spPr>
          <a:xfrm>
            <a:off x="1587579" y="5910739"/>
            <a:ext cx="1984800" cy="248100"/>
          </a:xfrm>
          <a:prstGeom prst="rect">
            <a:avLst/>
          </a:prstGeom>
          <a:noFill/>
          <a:ln>
            <a:noFill/>
          </a:ln>
        </p:spPr>
        <p:txBody>
          <a:bodyPr anchorCtr="0" anchor="t" bIns="45700" lIns="91425" spcFirstLastPara="1" rIns="91425" wrap="square" tIns="45700">
            <a:noAutofit/>
          </a:bodyPr>
          <a:lstStyle/>
          <a:p>
            <a:pPr indent="0" lvl="0" marL="0" marR="0" rtl="0" algn="l">
              <a:lnSpc>
                <a:spcPct val="124952"/>
              </a:lnSpc>
              <a:spcBef>
                <a:spcPts val="0"/>
              </a:spcBef>
              <a:spcAft>
                <a:spcPts val="0"/>
              </a:spcAft>
              <a:buClr>
                <a:srgbClr val="15213F"/>
              </a:buClr>
              <a:buSzPts val="1563"/>
              <a:buFont typeface="Roboto Slab"/>
              <a:buNone/>
            </a:pPr>
            <a:r>
              <a:rPr lang="en-US" sz="1563">
                <a:solidFill>
                  <a:srgbClr val="15213F"/>
                </a:solidFill>
                <a:latin typeface="Roboto Slab"/>
                <a:ea typeface="Roboto Slab"/>
                <a:cs typeface="Roboto Slab"/>
                <a:sym typeface="Roboto Slab"/>
              </a:rPr>
              <a:t>Error Logging</a:t>
            </a:r>
            <a:endParaRPr sz="1563">
              <a:solidFill>
                <a:schemeClr val="dk1"/>
              </a:solidFill>
              <a:latin typeface="Calibri"/>
              <a:ea typeface="Calibri"/>
              <a:cs typeface="Calibri"/>
              <a:sym typeface="Calibri"/>
            </a:endParaRPr>
          </a:p>
        </p:txBody>
      </p:sp>
      <p:sp>
        <p:nvSpPr>
          <p:cNvPr id="312" name="Google Shape;312;g37d0c56675d_0_137"/>
          <p:cNvSpPr/>
          <p:nvPr/>
        </p:nvSpPr>
        <p:spPr>
          <a:xfrm>
            <a:off x="1587579" y="6253996"/>
            <a:ext cx="7000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can provide insights into error logs associated with a specific application, helping you understand the nature of the problem and potential solutions.</a:t>
            </a:r>
            <a:endParaRPr sz="12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7d0c56675d_0_157"/>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7d0c56675d_0_157"/>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0" name="Google Shape;320;g37d0c56675d_0_15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21" name="Google Shape;321;g37d0c56675d_0_157"/>
          <p:cNvSpPr/>
          <p:nvPr/>
        </p:nvSpPr>
        <p:spPr>
          <a:xfrm>
            <a:off x="555676" y="1041800"/>
            <a:ext cx="8032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3257B8"/>
              </a:buClr>
              <a:buSzPts val="3126"/>
              <a:buFont typeface="Roboto Slab"/>
              <a:buNone/>
            </a:pPr>
            <a:r>
              <a:rPr lang="en-US" sz="3126">
                <a:solidFill>
                  <a:srgbClr val="3257B8"/>
                </a:solidFill>
                <a:latin typeface="Roboto Slab"/>
                <a:ea typeface="Roboto Slab"/>
                <a:cs typeface="Roboto Slab"/>
                <a:sym typeface="Roboto Slab"/>
              </a:rPr>
              <a:t>Advanced Features and Customization</a:t>
            </a:r>
            <a:endParaRPr sz="3126">
              <a:solidFill>
                <a:schemeClr val="dk1"/>
              </a:solidFill>
              <a:latin typeface="Calibri"/>
              <a:ea typeface="Calibri"/>
              <a:cs typeface="Calibri"/>
              <a:sym typeface="Calibri"/>
            </a:endParaRPr>
          </a:p>
        </p:txBody>
      </p:sp>
      <p:sp>
        <p:nvSpPr>
          <p:cNvPr id="322" name="Google Shape;322;g37d0c56675d_0_157"/>
          <p:cNvSpPr/>
          <p:nvPr/>
        </p:nvSpPr>
        <p:spPr>
          <a:xfrm>
            <a:off x="555665" y="1776055"/>
            <a:ext cx="8032800" cy="5411700"/>
          </a:xfrm>
          <a:prstGeom prst="roundRect">
            <a:avLst>
              <a:gd fmla="val 440" name="adj"/>
            </a:avLst>
          </a:prstGeom>
          <a:noFill/>
          <a:ln cap="flat" cmpd="sng" w="9525">
            <a:solidFill>
              <a:srgbClr val="000000">
                <a:alpha val="784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7d0c56675d_0_157"/>
          <p:cNvSpPr/>
          <p:nvPr/>
        </p:nvSpPr>
        <p:spPr>
          <a:xfrm>
            <a:off x="563285" y="1783675"/>
            <a:ext cx="8017500" cy="12222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7d0c56675d_0_157"/>
          <p:cNvSpPr/>
          <p:nvPr/>
        </p:nvSpPr>
        <p:spPr>
          <a:xfrm>
            <a:off x="721995" y="1886545"/>
            <a:ext cx="3687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Modules</a:t>
            </a:r>
            <a:endParaRPr sz="1250">
              <a:solidFill>
                <a:schemeClr val="dk1"/>
              </a:solidFill>
              <a:latin typeface="Calibri"/>
              <a:ea typeface="Calibri"/>
              <a:cs typeface="Calibri"/>
              <a:sym typeface="Calibri"/>
            </a:endParaRPr>
          </a:p>
        </p:txBody>
      </p:sp>
      <p:sp>
        <p:nvSpPr>
          <p:cNvPr id="325" name="Google Shape;325;g37d0c56675d_0_157"/>
          <p:cNvSpPr/>
          <p:nvPr/>
        </p:nvSpPr>
        <p:spPr>
          <a:xfrm>
            <a:off x="4015975" y="1886550"/>
            <a:ext cx="4746600" cy="10164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offers a wide range of modules that extend its functionality. These modules include features such as memory analysis, registry editing, and system information gathering.</a:t>
            </a:r>
            <a:endParaRPr sz="1250">
              <a:solidFill>
                <a:schemeClr val="dk1"/>
              </a:solidFill>
              <a:latin typeface="Calibri"/>
              <a:ea typeface="Calibri"/>
              <a:cs typeface="Calibri"/>
              <a:sym typeface="Calibri"/>
            </a:endParaRPr>
          </a:p>
        </p:txBody>
      </p:sp>
      <p:sp>
        <p:nvSpPr>
          <p:cNvPr id="326" name="Google Shape;326;g37d0c56675d_0_157"/>
          <p:cNvSpPr/>
          <p:nvPr/>
        </p:nvSpPr>
        <p:spPr>
          <a:xfrm>
            <a:off x="563285" y="3005733"/>
            <a:ext cx="8017500" cy="14760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7d0c56675d_0_157"/>
          <p:cNvSpPr/>
          <p:nvPr/>
        </p:nvSpPr>
        <p:spPr>
          <a:xfrm>
            <a:off x="721995" y="3108603"/>
            <a:ext cx="3687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Plugins</a:t>
            </a:r>
            <a:endParaRPr sz="1250">
              <a:solidFill>
                <a:schemeClr val="dk1"/>
              </a:solidFill>
              <a:latin typeface="Calibri"/>
              <a:ea typeface="Calibri"/>
              <a:cs typeface="Calibri"/>
              <a:sym typeface="Calibri"/>
            </a:endParaRPr>
          </a:p>
        </p:txBody>
      </p:sp>
      <p:sp>
        <p:nvSpPr>
          <p:cNvPr id="328" name="Google Shape;328;g37d0c56675d_0_157"/>
          <p:cNvSpPr/>
          <p:nvPr/>
        </p:nvSpPr>
        <p:spPr>
          <a:xfrm>
            <a:off x="4015976" y="3108600"/>
            <a:ext cx="4406100" cy="1135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supports third-party plugins that can add even more features and capabilities. These plugins can be used for tasks such as process monitoring, system optimization, and malware detection.</a:t>
            </a:r>
            <a:endParaRPr sz="1250">
              <a:solidFill>
                <a:schemeClr val="dk1"/>
              </a:solidFill>
              <a:latin typeface="Calibri"/>
              <a:ea typeface="Calibri"/>
              <a:cs typeface="Calibri"/>
              <a:sym typeface="Calibri"/>
            </a:endParaRPr>
          </a:p>
        </p:txBody>
      </p:sp>
      <p:sp>
        <p:nvSpPr>
          <p:cNvPr id="329" name="Google Shape;329;g37d0c56675d_0_157"/>
          <p:cNvSpPr/>
          <p:nvPr/>
        </p:nvSpPr>
        <p:spPr>
          <a:xfrm>
            <a:off x="563285" y="4481870"/>
            <a:ext cx="8017500" cy="14760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7d0c56675d_0_157"/>
          <p:cNvSpPr/>
          <p:nvPr/>
        </p:nvSpPr>
        <p:spPr>
          <a:xfrm>
            <a:off x="721995" y="4584740"/>
            <a:ext cx="3687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Customization</a:t>
            </a:r>
            <a:endParaRPr sz="1250">
              <a:solidFill>
                <a:schemeClr val="dk1"/>
              </a:solidFill>
              <a:latin typeface="Calibri"/>
              <a:ea typeface="Calibri"/>
              <a:cs typeface="Calibri"/>
              <a:sym typeface="Calibri"/>
            </a:endParaRPr>
          </a:p>
        </p:txBody>
      </p:sp>
      <p:sp>
        <p:nvSpPr>
          <p:cNvPr id="331" name="Google Shape;331;g37d0c56675d_0_157"/>
          <p:cNvSpPr/>
          <p:nvPr/>
        </p:nvSpPr>
        <p:spPr>
          <a:xfrm>
            <a:off x="4015975" y="4584750"/>
            <a:ext cx="4564800" cy="1222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allows you to customize its appearance, behavior, and functionality to suit your preferences. You can change the interface theme, define custom hotkeys, and configure settings for advanced users.</a:t>
            </a:r>
            <a:endParaRPr sz="1250">
              <a:solidFill>
                <a:schemeClr val="dk1"/>
              </a:solidFill>
              <a:latin typeface="Calibri"/>
              <a:ea typeface="Calibri"/>
              <a:cs typeface="Calibri"/>
              <a:sym typeface="Calibri"/>
            </a:endParaRPr>
          </a:p>
        </p:txBody>
      </p:sp>
      <p:sp>
        <p:nvSpPr>
          <p:cNvPr id="332" name="Google Shape;332;g37d0c56675d_0_157"/>
          <p:cNvSpPr/>
          <p:nvPr/>
        </p:nvSpPr>
        <p:spPr>
          <a:xfrm>
            <a:off x="563285" y="5958007"/>
            <a:ext cx="8017500" cy="12222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7d0c56675d_0_157"/>
          <p:cNvSpPr/>
          <p:nvPr/>
        </p:nvSpPr>
        <p:spPr>
          <a:xfrm>
            <a:off x="721995" y="6060877"/>
            <a:ext cx="36876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Scripting</a:t>
            </a:r>
            <a:endParaRPr sz="1250">
              <a:solidFill>
                <a:schemeClr val="dk1"/>
              </a:solidFill>
              <a:latin typeface="Calibri"/>
              <a:ea typeface="Calibri"/>
              <a:cs typeface="Calibri"/>
              <a:sym typeface="Calibri"/>
            </a:endParaRPr>
          </a:p>
        </p:txBody>
      </p:sp>
      <p:sp>
        <p:nvSpPr>
          <p:cNvPr id="334" name="Google Shape;334;g37d0c56675d_0_157"/>
          <p:cNvSpPr/>
          <p:nvPr/>
        </p:nvSpPr>
        <p:spPr>
          <a:xfrm>
            <a:off x="4088151" y="6060875"/>
            <a:ext cx="4334100" cy="10164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15213F"/>
              </a:buClr>
              <a:buSzPts val="1250"/>
              <a:buFont typeface="Roboto"/>
              <a:buNone/>
            </a:pPr>
            <a:r>
              <a:rPr lang="en-US" sz="1250">
                <a:solidFill>
                  <a:srgbClr val="15213F"/>
                </a:solidFill>
                <a:latin typeface="Roboto"/>
                <a:ea typeface="Roboto"/>
                <a:cs typeface="Roboto"/>
                <a:sym typeface="Roboto"/>
              </a:rPr>
              <a:t>Process Hacker provides a scripting language that allows you to automate tasks and create custom scripts to manage processes and perform other system operations.</a:t>
            </a:r>
            <a:endParaRPr sz="125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7d0c56675d_0_178"/>
          <p:cNvSpPr/>
          <p:nvPr/>
        </p:nvSpPr>
        <p:spPr>
          <a:xfrm>
            <a:off x="0" y="0"/>
            <a:ext cx="14630400" cy="8229600"/>
          </a:xfrm>
          <a:prstGeom prst="rect">
            <a:avLst/>
          </a:prstGeom>
          <a:solidFill>
            <a:srgbClr val="ED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7d0c56675d_0_178"/>
          <p:cNvSpPr/>
          <p:nvPr/>
        </p:nvSpPr>
        <p:spPr>
          <a:xfrm>
            <a:off x="0" y="0"/>
            <a:ext cx="14630400" cy="8229600"/>
          </a:xfrm>
          <a:prstGeom prst="rect">
            <a:avLst/>
          </a:prstGeom>
          <a:solidFill>
            <a:srgbClr val="FB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2" name="Google Shape;342;g37d0c56675d_0_178"/>
          <p:cNvPicPr preferRelativeResize="0"/>
          <p:nvPr/>
        </p:nvPicPr>
        <p:blipFill rotWithShape="1">
          <a:blip r:embed="rId3">
            <a:alphaModFix/>
          </a:blip>
          <a:srcRect b="0" l="0" r="0" t="0"/>
          <a:stretch/>
        </p:blipFill>
        <p:spPr>
          <a:xfrm>
            <a:off x="0" y="0"/>
            <a:ext cx="14630400" cy="2606040"/>
          </a:xfrm>
          <a:prstGeom prst="rect">
            <a:avLst/>
          </a:prstGeom>
          <a:noFill/>
          <a:ln>
            <a:noFill/>
          </a:ln>
        </p:spPr>
      </p:pic>
      <p:sp>
        <p:nvSpPr>
          <p:cNvPr id="343" name="Google Shape;343;g37d0c56675d_0_178"/>
          <p:cNvSpPr/>
          <p:nvPr/>
        </p:nvSpPr>
        <p:spPr>
          <a:xfrm>
            <a:off x="729631" y="3345050"/>
            <a:ext cx="12358200" cy="6495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257B8"/>
              </a:buClr>
              <a:buSzPts val="4104"/>
              <a:buFont typeface="Roboto Slab"/>
              <a:buNone/>
            </a:pPr>
            <a:r>
              <a:rPr lang="en-US" sz="4104">
                <a:solidFill>
                  <a:srgbClr val="3257B8"/>
                </a:solidFill>
                <a:latin typeface="Roboto Slab"/>
                <a:ea typeface="Roboto Slab"/>
                <a:cs typeface="Roboto Slab"/>
                <a:sym typeface="Roboto Slab"/>
              </a:rPr>
              <a:t>Conclusion and Key Takeaways</a:t>
            </a:r>
            <a:endParaRPr sz="4104">
              <a:solidFill>
                <a:schemeClr val="dk1"/>
              </a:solidFill>
              <a:latin typeface="Calibri"/>
              <a:ea typeface="Calibri"/>
              <a:cs typeface="Calibri"/>
              <a:sym typeface="Calibri"/>
            </a:endParaRPr>
          </a:p>
        </p:txBody>
      </p:sp>
      <p:pic>
        <p:nvPicPr>
          <p:cNvPr descr="preencoded.png" id="344" name="Google Shape;344;g37d0c56675d_0_178"/>
          <p:cNvPicPr preferRelativeResize="0"/>
          <p:nvPr/>
        </p:nvPicPr>
        <p:blipFill rotWithShape="1">
          <a:blip r:embed="rId4">
            <a:alphaModFix/>
          </a:blip>
          <a:srcRect b="0" l="0" r="0" t="0"/>
          <a:stretch/>
        </p:blipFill>
        <p:spPr>
          <a:xfrm>
            <a:off x="729615" y="4309229"/>
            <a:ext cx="521137" cy="521137"/>
          </a:xfrm>
          <a:prstGeom prst="rect">
            <a:avLst/>
          </a:prstGeom>
          <a:noFill/>
          <a:ln>
            <a:noFill/>
          </a:ln>
        </p:spPr>
      </p:pic>
      <p:sp>
        <p:nvSpPr>
          <p:cNvPr id="345" name="Google Shape;345;g37d0c56675d_0_178"/>
          <p:cNvSpPr/>
          <p:nvPr/>
        </p:nvSpPr>
        <p:spPr>
          <a:xfrm>
            <a:off x="729615" y="5038844"/>
            <a:ext cx="26061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15213F"/>
              </a:buClr>
              <a:buSzPts val="2052"/>
              <a:buFont typeface="Roboto Slab"/>
              <a:buNone/>
            </a:pPr>
            <a:r>
              <a:rPr lang="en-US" sz="2052">
                <a:solidFill>
                  <a:srgbClr val="15213F"/>
                </a:solidFill>
                <a:latin typeface="Roboto Slab"/>
                <a:ea typeface="Roboto Slab"/>
                <a:cs typeface="Roboto Slab"/>
                <a:sym typeface="Roboto Slab"/>
              </a:rPr>
              <a:t>System Control</a:t>
            </a:r>
            <a:endParaRPr sz="2052">
              <a:solidFill>
                <a:schemeClr val="dk1"/>
              </a:solidFill>
              <a:latin typeface="Calibri"/>
              <a:ea typeface="Calibri"/>
              <a:cs typeface="Calibri"/>
              <a:sym typeface="Calibri"/>
            </a:endParaRPr>
          </a:p>
        </p:txBody>
      </p:sp>
      <p:sp>
        <p:nvSpPr>
          <p:cNvPr id="346" name="Google Shape;346;g37d0c56675d_0_178"/>
          <p:cNvSpPr/>
          <p:nvPr/>
        </p:nvSpPr>
        <p:spPr>
          <a:xfrm>
            <a:off x="729615" y="5489615"/>
            <a:ext cx="3058200" cy="1667400"/>
          </a:xfrm>
          <a:prstGeom prst="rect">
            <a:avLst/>
          </a:prstGeom>
          <a:noFill/>
          <a:ln>
            <a:noFill/>
          </a:ln>
        </p:spPr>
        <p:txBody>
          <a:bodyPr anchorCtr="0" anchor="t" bIns="45700" lIns="91425" spcFirstLastPara="1" rIns="91425" wrap="square" tIns="45700">
            <a:noAutofit/>
          </a:bodyPr>
          <a:lstStyle/>
          <a:p>
            <a:pPr indent="0" lvl="0" marL="0" marR="0" rtl="0" algn="l">
              <a:lnSpc>
                <a:spcPct val="159987"/>
              </a:lnSpc>
              <a:spcBef>
                <a:spcPts val="0"/>
              </a:spcBef>
              <a:spcAft>
                <a:spcPts val="0"/>
              </a:spcAft>
              <a:buClr>
                <a:srgbClr val="15213F"/>
              </a:buClr>
              <a:buSzPts val="1642"/>
              <a:buFont typeface="Roboto"/>
              <a:buNone/>
            </a:pPr>
            <a:r>
              <a:rPr lang="en-US" sz="1642">
                <a:solidFill>
                  <a:srgbClr val="15213F"/>
                </a:solidFill>
                <a:latin typeface="Roboto"/>
                <a:ea typeface="Roboto"/>
                <a:cs typeface="Roboto"/>
                <a:sym typeface="Roboto"/>
              </a:rPr>
              <a:t>Process Hacker empowers you to take control of your system, manage and monitor processes, and gain a deeper understanding of how your system works.</a:t>
            </a:r>
            <a:endParaRPr sz="1642">
              <a:solidFill>
                <a:schemeClr val="dk1"/>
              </a:solidFill>
              <a:latin typeface="Calibri"/>
              <a:ea typeface="Calibri"/>
              <a:cs typeface="Calibri"/>
              <a:sym typeface="Calibri"/>
            </a:endParaRPr>
          </a:p>
        </p:txBody>
      </p:sp>
      <p:pic>
        <p:nvPicPr>
          <p:cNvPr descr="preencoded.png" id="347" name="Google Shape;347;g37d0c56675d_0_178"/>
          <p:cNvPicPr preferRelativeResize="0"/>
          <p:nvPr/>
        </p:nvPicPr>
        <p:blipFill rotWithShape="1">
          <a:blip r:embed="rId5">
            <a:alphaModFix/>
          </a:blip>
          <a:srcRect b="0" l="0" r="0" t="0"/>
          <a:stretch/>
        </p:blipFill>
        <p:spPr>
          <a:xfrm>
            <a:off x="4100513" y="4309229"/>
            <a:ext cx="521137" cy="521137"/>
          </a:xfrm>
          <a:prstGeom prst="rect">
            <a:avLst/>
          </a:prstGeom>
          <a:noFill/>
          <a:ln>
            <a:noFill/>
          </a:ln>
        </p:spPr>
      </p:pic>
      <p:sp>
        <p:nvSpPr>
          <p:cNvPr id="348" name="Google Shape;348;g37d0c56675d_0_178"/>
          <p:cNvSpPr/>
          <p:nvPr/>
        </p:nvSpPr>
        <p:spPr>
          <a:xfrm>
            <a:off x="4100513" y="5038844"/>
            <a:ext cx="26061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15213F"/>
              </a:buClr>
              <a:buSzPts val="2052"/>
              <a:buFont typeface="Roboto Slab"/>
              <a:buNone/>
            </a:pPr>
            <a:r>
              <a:rPr lang="en-US" sz="2052">
                <a:solidFill>
                  <a:srgbClr val="15213F"/>
                </a:solidFill>
                <a:latin typeface="Roboto Slab"/>
                <a:ea typeface="Roboto Slab"/>
                <a:cs typeface="Roboto Slab"/>
                <a:sym typeface="Roboto Slab"/>
              </a:rPr>
              <a:t>Troubleshooting</a:t>
            </a:r>
            <a:endParaRPr sz="2052">
              <a:solidFill>
                <a:schemeClr val="dk1"/>
              </a:solidFill>
              <a:latin typeface="Calibri"/>
              <a:ea typeface="Calibri"/>
              <a:cs typeface="Calibri"/>
              <a:sym typeface="Calibri"/>
            </a:endParaRPr>
          </a:p>
        </p:txBody>
      </p:sp>
      <p:sp>
        <p:nvSpPr>
          <p:cNvPr id="349" name="Google Shape;349;g37d0c56675d_0_178"/>
          <p:cNvSpPr/>
          <p:nvPr/>
        </p:nvSpPr>
        <p:spPr>
          <a:xfrm>
            <a:off x="4100513" y="5489615"/>
            <a:ext cx="3058500" cy="2001000"/>
          </a:xfrm>
          <a:prstGeom prst="rect">
            <a:avLst/>
          </a:prstGeom>
          <a:noFill/>
          <a:ln>
            <a:noFill/>
          </a:ln>
        </p:spPr>
        <p:txBody>
          <a:bodyPr anchorCtr="0" anchor="t" bIns="45700" lIns="91425" spcFirstLastPara="1" rIns="91425" wrap="square" tIns="45700">
            <a:noAutofit/>
          </a:bodyPr>
          <a:lstStyle/>
          <a:p>
            <a:pPr indent="0" lvl="0" marL="0" marR="0" rtl="0" algn="l">
              <a:lnSpc>
                <a:spcPct val="159987"/>
              </a:lnSpc>
              <a:spcBef>
                <a:spcPts val="0"/>
              </a:spcBef>
              <a:spcAft>
                <a:spcPts val="0"/>
              </a:spcAft>
              <a:buClr>
                <a:srgbClr val="15213F"/>
              </a:buClr>
              <a:buSzPts val="1642"/>
              <a:buFont typeface="Roboto"/>
              <a:buNone/>
            </a:pPr>
            <a:r>
              <a:rPr lang="en-US" sz="1642">
                <a:solidFill>
                  <a:srgbClr val="15213F"/>
                </a:solidFill>
                <a:latin typeface="Roboto"/>
                <a:ea typeface="Roboto"/>
                <a:cs typeface="Roboto"/>
                <a:sym typeface="Roboto"/>
              </a:rPr>
              <a:t>Process Hacker provides valuable tools for troubleshooting application issues, identifying resource conflicts, and resolving performance problems.</a:t>
            </a:r>
            <a:endParaRPr sz="1642">
              <a:solidFill>
                <a:schemeClr val="dk1"/>
              </a:solidFill>
              <a:latin typeface="Calibri"/>
              <a:ea typeface="Calibri"/>
              <a:cs typeface="Calibri"/>
              <a:sym typeface="Calibri"/>
            </a:endParaRPr>
          </a:p>
        </p:txBody>
      </p:sp>
      <p:pic>
        <p:nvPicPr>
          <p:cNvPr descr="preencoded.png" id="350" name="Google Shape;350;g37d0c56675d_0_178"/>
          <p:cNvPicPr preferRelativeResize="0"/>
          <p:nvPr/>
        </p:nvPicPr>
        <p:blipFill rotWithShape="1">
          <a:blip r:embed="rId6">
            <a:alphaModFix/>
          </a:blip>
          <a:srcRect b="0" l="0" r="0" t="0"/>
          <a:stretch/>
        </p:blipFill>
        <p:spPr>
          <a:xfrm>
            <a:off x="7471529" y="4309229"/>
            <a:ext cx="521137" cy="521137"/>
          </a:xfrm>
          <a:prstGeom prst="rect">
            <a:avLst/>
          </a:prstGeom>
          <a:noFill/>
          <a:ln>
            <a:noFill/>
          </a:ln>
        </p:spPr>
      </p:pic>
      <p:sp>
        <p:nvSpPr>
          <p:cNvPr id="351" name="Google Shape;351;g37d0c56675d_0_178"/>
          <p:cNvSpPr/>
          <p:nvPr/>
        </p:nvSpPr>
        <p:spPr>
          <a:xfrm>
            <a:off x="7471529" y="5038844"/>
            <a:ext cx="26061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15213F"/>
              </a:buClr>
              <a:buSzPts val="2052"/>
              <a:buFont typeface="Roboto Slab"/>
              <a:buNone/>
            </a:pPr>
            <a:r>
              <a:rPr lang="en-US" sz="2052">
                <a:solidFill>
                  <a:srgbClr val="15213F"/>
                </a:solidFill>
                <a:latin typeface="Roboto Slab"/>
                <a:ea typeface="Roboto Slab"/>
                <a:cs typeface="Roboto Slab"/>
                <a:sym typeface="Roboto Slab"/>
              </a:rPr>
              <a:t>Security</a:t>
            </a:r>
            <a:endParaRPr sz="2052">
              <a:solidFill>
                <a:schemeClr val="dk1"/>
              </a:solidFill>
              <a:latin typeface="Calibri"/>
              <a:ea typeface="Calibri"/>
              <a:cs typeface="Calibri"/>
              <a:sym typeface="Calibri"/>
            </a:endParaRPr>
          </a:p>
        </p:txBody>
      </p:sp>
      <p:sp>
        <p:nvSpPr>
          <p:cNvPr id="352" name="Google Shape;352;g37d0c56675d_0_178"/>
          <p:cNvSpPr/>
          <p:nvPr/>
        </p:nvSpPr>
        <p:spPr>
          <a:xfrm>
            <a:off x="7471529" y="5489615"/>
            <a:ext cx="3058200" cy="2001000"/>
          </a:xfrm>
          <a:prstGeom prst="rect">
            <a:avLst/>
          </a:prstGeom>
          <a:noFill/>
          <a:ln>
            <a:noFill/>
          </a:ln>
        </p:spPr>
        <p:txBody>
          <a:bodyPr anchorCtr="0" anchor="t" bIns="45700" lIns="91425" spcFirstLastPara="1" rIns="91425" wrap="square" tIns="45700">
            <a:noAutofit/>
          </a:bodyPr>
          <a:lstStyle/>
          <a:p>
            <a:pPr indent="0" lvl="0" marL="0" marR="0" rtl="0" algn="l">
              <a:lnSpc>
                <a:spcPct val="159987"/>
              </a:lnSpc>
              <a:spcBef>
                <a:spcPts val="0"/>
              </a:spcBef>
              <a:spcAft>
                <a:spcPts val="0"/>
              </a:spcAft>
              <a:buClr>
                <a:srgbClr val="15213F"/>
              </a:buClr>
              <a:buSzPts val="1642"/>
              <a:buFont typeface="Roboto"/>
              <a:buNone/>
            </a:pPr>
            <a:r>
              <a:rPr lang="en-US" sz="1642">
                <a:solidFill>
                  <a:srgbClr val="15213F"/>
                </a:solidFill>
                <a:latin typeface="Roboto"/>
                <a:ea typeface="Roboto"/>
                <a:cs typeface="Roboto"/>
                <a:sym typeface="Roboto"/>
              </a:rPr>
              <a:t>Process Hacker can help you identify and terminate suspicious processes, contributing to a more secure system by protecting against potential malware and threats.</a:t>
            </a:r>
            <a:endParaRPr sz="1642">
              <a:solidFill>
                <a:schemeClr val="dk1"/>
              </a:solidFill>
              <a:latin typeface="Calibri"/>
              <a:ea typeface="Calibri"/>
              <a:cs typeface="Calibri"/>
              <a:sym typeface="Calibri"/>
            </a:endParaRPr>
          </a:p>
        </p:txBody>
      </p:sp>
      <p:pic>
        <p:nvPicPr>
          <p:cNvPr descr="preencoded.png" id="353" name="Google Shape;353;g37d0c56675d_0_178"/>
          <p:cNvPicPr preferRelativeResize="0"/>
          <p:nvPr/>
        </p:nvPicPr>
        <p:blipFill rotWithShape="1">
          <a:blip r:embed="rId7">
            <a:alphaModFix/>
          </a:blip>
          <a:srcRect b="0" l="0" r="0" t="0"/>
          <a:stretch/>
        </p:blipFill>
        <p:spPr>
          <a:xfrm>
            <a:off x="10842427" y="4309229"/>
            <a:ext cx="521137" cy="521137"/>
          </a:xfrm>
          <a:prstGeom prst="rect">
            <a:avLst/>
          </a:prstGeom>
          <a:noFill/>
          <a:ln>
            <a:noFill/>
          </a:ln>
        </p:spPr>
      </p:pic>
      <p:sp>
        <p:nvSpPr>
          <p:cNvPr id="354" name="Google Shape;354;g37d0c56675d_0_178"/>
          <p:cNvSpPr/>
          <p:nvPr/>
        </p:nvSpPr>
        <p:spPr>
          <a:xfrm>
            <a:off x="10842427" y="5038844"/>
            <a:ext cx="26061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15213F"/>
              </a:buClr>
              <a:buSzPts val="2052"/>
              <a:buFont typeface="Roboto Slab"/>
              <a:buNone/>
            </a:pPr>
            <a:r>
              <a:rPr lang="en-US" sz="2052">
                <a:solidFill>
                  <a:srgbClr val="15213F"/>
                </a:solidFill>
                <a:latin typeface="Roboto Slab"/>
                <a:ea typeface="Roboto Slab"/>
                <a:cs typeface="Roboto Slab"/>
                <a:sym typeface="Roboto Slab"/>
              </a:rPr>
              <a:t>Customization</a:t>
            </a:r>
            <a:endParaRPr sz="2052">
              <a:solidFill>
                <a:schemeClr val="dk1"/>
              </a:solidFill>
              <a:latin typeface="Calibri"/>
              <a:ea typeface="Calibri"/>
              <a:cs typeface="Calibri"/>
              <a:sym typeface="Calibri"/>
            </a:endParaRPr>
          </a:p>
        </p:txBody>
      </p:sp>
      <p:sp>
        <p:nvSpPr>
          <p:cNvPr id="355" name="Google Shape;355;g37d0c56675d_0_178"/>
          <p:cNvSpPr/>
          <p:nvPr/>
        </p:nvSpPr>
        <p:spPr>
          <a:xfrm>
            <a:off x="10842427" y="5489615"/>
            <a:ext cx="3058500" cy="1667400"/>
          </a:xfrm>
          <a:prstGeom prst="rect">
            <a:avLst/>
          </a:prstGeom>
          <a:noFill/>
          <a:ln>
            <a:noFill/>
          </a:ln>
        </p:spPr>
        <p:txBody>
          <a:bodyPr anchorCtr="0" anchor="t" bIns="45700" lIns="91425" spcFirstLastPara="1" rIns="91425" wrap="square" tIns="45700">
            <a:noAutofit/>
          </a:bodyPr>
          <a:lstStyle/>
          <a:p>
            <a:pPr indent="0" lvl="0" marL="0" marR="0" rtl="0" algn="l">
              <a:lnSpc>
                <a:spcPct val="159987"/>
              </a:lnSpc>
              <a:spcBef>
                <a:spcPts val="0"/>
              </a:spcBef>
              <a:spcAft>
                <a:spcPts val="0"/>
              </a:spcAft>
              <a:buClr>
                <a:srgbClr val="15213F"/>
              </a:buClr>
              <a:buSzPts val="1642"/>
              <a:buFont typeface="Roboto"/>
              <a:buNone/>
            </a:pPr>
            <a:r>
              <a:rPr lang="en-US" sz="1642">
                <a:solidFill>
                  <a:srgbClr val="15213F"/>
                </a:solidFill>
                <a:latin typeface="Roboto"/>
                <a:ea typeface="Roboto"/>
                <a:cs typeface="Roboto"/>
                <a:sym typeface="Roboto"/>
              </a:rPr>
              <a:t>Process Hacker's advanced features and customization options allow you to tailor it to your specific needs and preferences.</a:t>
            </a:r>
            <a:endParaRPr sz="1642">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7d0c56675d_0_198"/>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7d0c56675d_0_19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7d0c56675d_0_198"/>
          <p:cNvSpPr/>
          <p:nvPr/>
        </p:nvSpPr>
        <p:spPr>
          <a:xfrm>
            <a:off x="852251" y="671024"/>
            <a:ext cx="12939600" cy="8388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152D47"/>
              </a:buClr>
              <a:buSzPts val="4793"/>
              <a:buFont typeface="Crimson Pro"/>
              <a:buNone/>
            </a:pPr>
            <a:r>
              <a:rPr b="1" lang="en-US" sz="4793">
                <a:solidFill>
                  <a:srgbClr val="152D47"/>
                </a:solidFill>
                <a:latin typeface="Crimson Pro"/>
                <a:ea typeface="Crimson Pro"/>
                <a:cs typeface="Crimson Pro"/>
                <a:sym typeface="Crimson Pro"/>
              </a:rPr>
              <a:t>Real-time System Monitoring</a:t>
            </a:r>
            <a:endParaRPr sz="4793">
              <a:solidFill>
                <a:schemeClr val="dk1"/>
              </a:solidFill>
              <a:latin typeface="Calibri"/>
              <a:ea typeface="Calibri"/>
              <a:cs typeface="Calibri"/>
              <a:sym typeface="Calibri"/>
            </a:endParaRPr>
          </a:p>
        </p:txBody>
      </p:sp>
      <p:sp>
        <p:nvSpPr>
          <p:cNvPr id="364" name="Google Shape;364;g37d0c56675d_0_198"/>
          <p:cNvSpPr/>
          <p:nvPr/>
        </p:nvSpPr>
        <p:spPr>
          <a:xfrm>
            <a:off x="852250" y="2040595"/>
            <a:ext cx="3912000" cy="527100"/>
          </a:xfrm>
          <a:prstGeom prst="rect">
            <a:avLst/>
          </a:prstGeom>
          <a:noFill/>
          <a:ln>
            <a:noFill/>
          </a:ln>
        </p:spPr>
        <p:txBody>
          <a:bodyPr anchorCtr="0" anchor="t" bIns="45700" lIns="91425" spcFirstLastPara="1" rIns="91425" wrap="square" tIns="45700">
            <a:noAutofit/>
          </a:bodyPr>
          <a:lstStyle/>
          <a:p>
            <a:pPr indent="0" lvl="0" marL="0" marR="0" rtl="0" algn="l">
              <a:lnSpc>
                <a:spcPct val="124989"/>
              </a:lnSpc>
              <a:spcBef>
                <a:spcPts val="0"/>
              </a:spcBef>
              <a:spcAft>
                <a:spcPts val="0"/>
              </a:spcAft>
              <a:buClr>
                <a:srgbClr val="152D47"/>
              </a:buClr>
              <a:buSzPts val="2397"/>
              <a:buFont typeface="Crimson Pro"/>
              <a:buNone/>
            </a:pPr>
            <a:r>
              <a:rPr b="1" lang="en-US" sz="2397">
                <a:solidFill>
                  <a:srgbClr val="152D47"/>
                </a:solidFill>
                <a:latin typeface="Crimson Pro"/>
                <a:ea typeface="Crimson Pro"/>
                <a:cs typeface="Crimson Pro"/>
                <a:sym typeface="Crimson Pro"/>
              </a:rPr>
              <a:t>Resource Consumption</a:t>
            </a:r>
            <a:endParaRPr sz="2397">
              <a:solidFill>
                <a:schemeClr val="dk1"/>
              </a:solidFill>
              <a:latin typeface="Calibri"/>
              <a:ea typeface="Calibri"/>
              <a:cs typeface="Calibri"/>
              <a:sym typeface="Calibri"/>
            </a:endParaRPr>
          </a:p>
        </p:txBody>
      </p:sp>
      <p:sp>
        <p:nvSpPr>
          <p:cNvPr id="365" name="Google Shape;365;g37d0c56675d_0_198"/>
          <p:cNvSpPr/>
          <p:nvPr/>
        </p:nvSpPr>
        <p:spPr>
          <a:xfrm>
            <a:off x="852249" y="2664500"/>
            <a:ext cx="3912000" cy="3895800"/>
          </a:xfrm>
          <a:prstGeom prst="rect">
            <a:avLst/>
          </a:prstGeom>
          <a:noFill/>
          <a:ln>
            <a:noFill/>
          </a:ln>
        </p:spPr>
        <p:txBody>
          <a:bodyPr anchorCtr="0" anchor="t" bIns="45700" lIns="91425" spcFirstLastPara="1" rIns="91425" wrap="square" tIns="45700">
            <a:noAutofit/>
          </a:bodyPr>
          <a:lstStyle/>
          <a:p>
            <a:pPr indent="0" lvl="0" marL="0" marR="0" rtl="0" algn="just">
              <a:lnSpc>
                <a:spcPct val="160041"/>
              </a:lnSpc>
              <a:spcBef>
                <a:spcPts val="0"/>
              </a:spcBef>
              <a:spcAft>
                <a:spcPts val="0"/>
              </a:spcAft>
              <a:buClr>
                <a:srgbClr val="4C4C4D"/>
              </a:buClr>
              <a:buSzPts val="1917"/>
              <a:buFont typeface="Heebo"/>
              <a:buNone/>
            </a:pPr>
            <a:r>
              <a:rPr lang="en-US" sz="1917">
                <a:solidFill>
                  <a:srgbClr val="4C4C4D"/>
                </a:solidFill>
                <a:latin typeface="Heebo"/>
                <a:ea typeface="Heebo"/>
                <a:cs typeface="Heebo"/>
                <a:sym typeface="Heebo"/>
              </a:rPr>
              <a:t>Process Hacker provides detailed graphs and statistics that allow you to monitor resource consumption in real-time. This includes CPU usage, memory allocation, disk activity, and network traffic. By observing these metrics, you can identify processes that are consuming excessive resources, leading to system slowdowns or instability.</a:t>
            </a:r>
            <a:endParaRPr sz="1917">
              <a:solidFill>
                <a:schemeClr val="dk1"/>
              </a:solidFill>
              <a:latin typeface="Calibri"/>
              <a:ea typeface="Calibri"/>
              <a:cs typeface="Calibri"/>
              <a:sym typeface="Calibri"/>
            </a:endParaRPr>
          </a:p>
        </p:txBody>
      </p:sp>
      <p:sp>
        <p:nvSpPr>
          <p:cNvPr id="366" name="Google Shape;366;g37d0c56675d_0_198"/>
          <p:cNvSpPr/>
          <p:nvPr/>
        </p:nvSpPr>
        <p:spPr>
          <a:xfrm>
            <a:off x="5366028" y="2040612"/>
            <a:ext cx="3043800" cy="380400"/>
          </a:xfrm>
          <a:prstGeom prst="rect">
            <a:avLst/>
          </a:prstGeom>
          <a:noFill/>
          <a:ln>
            <a:noFill/>
          </a:ln>
        </p:spPr>
        <p:txBody>
          <a:bodyPr anchorCtr="0" anchor="t" bIns="45700" lIns="91425" spcFirstLastPara="1" rIns="91425" wrap="square" tIns="45700">
            <a:noAutofit/>
          </a:bodyPr>
          <a:lstStyle/>
          <a:p>
            <a:pPr indent="0" lvl="0" marL="0" marR="0" rtl="0" algn="l">
              <a:lnSpc>
                <a:spcPct val="124989"/>
              </a:lnSpc>
              <a:spcBef>
                <a:spcPts val="0"/>
              </a:spcBef>
              <a:spcAft>
                <a:spcPts val="0"/>
              </a:spcAft>
              <a:buClr>
                <a:srgbClr val="152D47"/>
              </a:buClr>
              <a:buSzPts val="2397"/>
              <a:buFont typeface="Crimson Pro"/>
              <a:buNone/>
            </a:pPr>
            <a:r>
              <a:rPr b="1" lang="en-US" sz="2397">
                <a:solidFill>
                  <a:srgbClr val="152D47"/>
                </a:solidFill>
                <a:latin typeface="Crimson Pro"/>
                <a:ea typeface="Crimson Pro"/>
                <a:cs typeface="Crimson Pro"/>
                <a:sym typeface="Crimson Pro"/>
              </a:rPr>
              <a:t>Process Analysis</a:t>
            </a:r>
            <a:endParaRPr sz="2397">
              <a:solidFill>
                <a:schemeClr val="dk1"/>
              </a:solidFill>
              <a:latin typeface="Calibri"/>
              <a:ea typeface="Calibri"/>
              <a:cs typeface="Calibri"/>
              <a:sym typeface="Calibri"/>
            </a:endParaRPr>
          </a:p>
        </p:txBody>
      </p:sp>
      <p:sp>
        <p:nvSpPr>
          <p:cNvPr id="367" name="Google Shape;367;g37d0c56675d_0_198"/>
          <p:cNvSpPr/>
          <p:nvPr/>
        </p:nvSpPr>
        <p:spPr>
          <a:xfrm>
            <a:off x="5366028" y="2664500"/>
            <a:ext cx="3912000" cy="4285200"/>
          </a:xfrm>
          <a:prstGeom prst="rect">
            <a:avLst/>
          </a:prstGeom>
          <a:noFill/>
          <a:ln>
            <a:noFill/>
          </a:ln>
        </p:spPr>
        <p:txBody>
          <a:bodyPr anchorCtr="0" anchor="t" bIns="45700" lIns="91425" spcFirstLastPara="1" rIns="91425" wrap="square" tIns="45700">
            <a:noAutofit/>
          </a:bodyPr>
          <a:lstStyle/>
          <a:p>
            <a:pPr indent="0" lvl="0" marL="0" marR="0" rtl="0" algn="just">
              <a:lnSpc>
                <a:spcPct val="160041"/>
              </a:lnSpc>
              <a:spcBef>
                <a:spcPts val="0"/>
              </a:spcBef>
              <a:spcAft>
                <a:spcPts val="0"/>
              </a:spcAft>
              <a:buClr>
                <a:srgbClr val="4C4C4D"/>
              </a:buClr>
              <a:buSzPts val="1917"/>
              <a:buFont typeface="Heebo"/>
              <a:buNone/>
            </a:pPr>
            <a:r>
              <a:rPr lang="en-US" sz="1917">
                <a:solidFill>
                  <a:srgbClr val="4C4C4D"/>
                </a:solidFill>
                <a:latin typeface="Heebo"/>
                <a:ea typeface="Heebo"/>
                <a:cs typeface="Heebo"/>
                <a:sym typeface="Heebo"/>
              </a:rPr>
              <a:t>You can easily navigate through the list of running processes and delve into their individual details. This includes information such as the process name, path, user, CPU and memory usage, network connections, and opened files. This level of detail enables you to pinpoint specific processes that might be causing problems or exhibiting unusual behavior.</a:t>
            </a:r>
            <a:endParaRPr sz="1917">
              <a:solidFill>
                <a:schemeClr val="dk1"/>
              </a:solidFill>
              <a:latin typeface="Calibri"/>
              <a:ea typeface="Calibri"/>
              <a:cs typeface="Calibri"/>
              <a:sym typeface="Calibri"/>
            </a:endParaRPr>
          </a:p>
        </p:txBody>
      </p:sp>
      <p:sp>
        <p:nvSpPr>
          <p:cNvPr id="368" name="Google Shape;368;g37d0c56675d_0_198"/>
          <p:cNvSpPr/>
          <p:nvPr/>
        </p:nvSpPr>
        <p:spPr>
          <a:xfrm>
            <a:off x="9879806" y="2040612"/>
            <a:ext cx="3043800" cy="380400"/>
          </a:xfrm>
          <a:prstGeom prst="rect">
            <a:avLst/>
          </a:prstGeom>
          <a:noFill/>
          <a:ln>
            <a:noFill/>
          </a:ln>
        </p:spPr>
        <p:txBody>
          <a:bodyPr anchorCtr="0" anchor="t" bIns="45700" lIns="91425" spcFirstLastPara="1" rIns="91425" wrap="square" tIns="45700">
            <a:noAutofit/>
          </a:bodyPr>
          <a:lstStyle/>
          <a:p>
            <a:pPr indent="0" lvl="0" marL="0" marR="0" rtl="0" algn="l">
              <a:lnSpc>
                <a:spcPct val="124989"/>
              </a:lnSpc>
              <a:spcBef>
                <a:spcPts val="0"/>
              </a:spcBef>
              <a:spcAft>
                <a:spcPts val="0"/>
              </a:spcAft>
              <a:buClr>
                <a:srgbClr val="152D47"/>
              </a:buClr>
              <a:buSzPts val="2397"/>
              <a:buFont typeface="Crimson Pro"/>
              <a:buNone/>
            </a:pPr>
            <a:r>
              <a:rPr b="1" lang="en-US" sz="2397">
                <a:solidFill>
                  <a:srgbClr val="152D47"/>
                </a:solidFill>
                <a:latin typeface="Crimson Pro"/>
                <a:ea typeface="Crimson Pro"/>
                <a:cs typeface="Crimson Pro"/>
                <a:sym typeface="Crimson Pro"/>
              </a:rPr>
              <a:t>Troubleshooting</a:t>
            </a:r>
            <a:endParaRPr sz="2397">
              <a:solidFill>
                <a:schemeClr val="dk1"/>
              </a:solidFill>
              <a:latin typeface="Calibri"/>
              <a:ea typeface="Calibri"/>
              <a:cs typeface="Calibri"/>
              <a:sym typeface="Calibri"/>
            </a:endParaRPr>
          </a:p>
        </p:txBody>
      </p:sp>
      <p:sp>
        <p:nvSpPr>
          <p:cNvPr id="369" name="Google Shape;369;g37d0c56675d_0_198"/>
          <p:cNvSpPr/>
          <p:nvPr/>
        </p:nvSpPr>
        <p:spPr>
          <a:xfrm>
            <a:off x="9879806" y="2664500"/>
            <a:ext cx="3912000" cy="4674900"/>
          </a:xfrm>
          <a:prstGeom prst="rect">
            <a:avLst/>
          </a:prstGeom>
          <a:noFill/>
          <a:ln>
            <a:noFill/>
          </a:ln>
        </p:spPr>
        <p:txBody>
          <a:bodyPr anchorCtr="0" anchor="t" bIns="45700" lIns="91425" spcFirstLastPara="1" rIns="91425" wrap="square" tIns="45700">
            <a:noAutofit/>
          </a:bodyPr>
          <a:lstStyle/>
          <a:p>
            <a:pPr indent="0" lvl="0" marL="0" marR="0" rtl="0" algn="just">
              <a:lnSpc>
                <a:spcPct val="160041"/>
              </a:lnSpc>
              <a:spcBef>
                <a:spcPts val="0"/>
              </a:spcBef>
              <a:spcAft>
                <a:spcPts val="0"/>
              </a:spcAft>
              <a:buClr>
                <a:srgbClr val="4C4C4D"/>
              </a:buClr>
              <a:buSzPts val="1917"/>
              <a:buFont typeface="Heebo"/>
              <a:buNone/>
            </a:pPr>
            <a:r>
              <a:rPr lang="en-US" sz="1917">
                <a:solidFill>
                  <a:srgbClr val="4C4C4D"/>
                </a:solidFill>
                <a:latin typeface="Heebo"/>
                <a:ea typeface="Heebo"/>
                <a:cs typeface="Heebo"/>
                <a:sym typeface="Heebo"/>
              </a:rPr>
              <a:t>Process Hacker's real-time monitoring capabilities can be invaluable for troubleshooting system issues. You can observe how resource consumption changes over time, identify processes that spike in activity, and investigate potential bottlenecks. This allows you to quickly pinpoint the root cause of system performance issues and take appropriate action.</a:t>
            </a:r>
            <a:endParaRPr sz="1917">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57" name="Google Shape;57;p2"/>
          <p:cNvPicPr preferRelativeResize="0"/>
          <p:nvPr/>
        </p:nvPicPr>
        <p:blipFill rotWithShape="1">
          <a:blip r:embed="rId4">
            <a:alphaModFix/>
          </a:blip>
          <a:srcRect b="0" l="0" r="0" t="0"/>
          <a:stretch/>
        </p:blipFill>
        <p:spPr>
          <a:xfrm>
            <a:off x="9405937" y="2903815"/>
            <a:ext cx="4962525" cy="2421850"/>
          </a:xfrm>
          <a:prstGeom prst="rect">
            <a:avLst/>
          </a:prstGeom>
          <a:noFill/>
          <a:ln>
            <a:noFill/>
          </a:ln>
        </p:spPr>
      </p:pic>
      <p:sp>
        <p:nvSpPr>
          <p:cNvPr id="58" name="Google Shape;58;p2"/>
          <p:cNvSpPr/>
          <p:nvPr/>
        </p:nvSpPr>
        <p:spPr>
          <a:xfrm>
            <a:off x="837724" y="588883"/>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Understanding Process Hacker's Interface</a:t>
            </a:r>
            <a:endParaRPr b="0" i="0" sz="3850" u="none" cap="none" strike="noStrike"/>
          </a:p>
        </p:txBody>
      </p:sp>
      <p:sp>
        <p:nvSpPr>
          <p:cNvPr id="59" name="Google Shape;59;p2"/>
          <p:cNvSpPr/>
          <p:nvPr/>
        </p:nvSpPr>
        <p:spPr>
          <a:xfrm>
            <a:off x="837724" y="2134791"/>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main interface displays running processes with detailed information including:</a:t>
            </a:r>
            <a:endParaRPr b="0" i="0" sz="1600" u="none" cap="none" strike="noStrike"/>
          </a:p>
        </p:txBody>
      </p:sp>
      <p:sp>
        <p:nvSpPr>
          <p:cNvPr id="60" name="Google Shape;60;p2"/>
          <p:cNvSpPr/>
          <p:nvPr/>
        </p:nvSpPr>
        <p:spPr>
          <a:xfrm>
            <a:off x="837724" y="3040499"/>
            <a:ext cx="471249" cy="471249"/>
          </a:xfrm>
          <a:prstGeom prst="roundRect">
            <a:avLst>
              <a:gd fmla="val 18668"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518404" y="3112413"/>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Process Information</a:t>
            </a:r>
            <a:endParaRPr b="0" i="0" sz="1900" u="none" cap="none" strike="noStrike"/>
          </a:p>
        </p:txBody>
      </p:sp>
      <p:sp>
        <p:nvSpPr>
          <p:cNvPr id="62" name="Google Shape;62;p2"/>
          <p:cNvSpPr/>
          <p:nvPr/>
        </p:nvSpPr>
        <p:spPr>
          <a:xfrm>
            <a:off x="1518404" y="3546038"/>
            <a:ext cx="6787872"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Name of the running process and its unique Process ID (PID)</a:t>
            </a:r>
            <a:endParaRPr b="0" i="0" sz="1600" u="none" cap="none" strike="noStrike"/>
          </a:p>
        </p:txBody>
      </p:sp>
      <p:sp>
        <p:nvSpPr>
          <p:cNvPr id="63" name="Google Shape;63;p2"/>
          <p:cNvSpPr/>
          <p:nvPr/>
        </p:nvSpPr>
        <p:spPr>
          <a:xfrm>
            <a:off x="837724" y="4299942"/>
            <a:ext cx="471249" cy="471249"/>
          </a:xfrm>
          <a:prstGeom prst="roundRect">
            <a:avLst>
              <a:gd fmla="val 18668"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518404" y="4371856"/>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Resource Usage</a:t>
            </a:r>
            <a:endParaRPr b="0" i="0" sz="1900" u="none" cap="none" strike="noStrike"/>
          </a:p>
        </p:txBody>
      </p:sp>
      <p:sp>
        <p:nvSpPr>
          <p:cNvPr id="65" name="Google Shape;65;p2"/>
          <p:cNvSpPr/>
          <p:nvPr/>
        </p:nvSpPr>
        <p:spPr>
          <a:xfrm>
            <a:off x="1518404" y="4805482"/>
            <a:ext cx="6787872"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CPU consumption, I/O total output, and private bytes</a:t>
            </a:r>
            <a:endParaRPr b="0" i="0" sz="1600" u="none" cap="none" strike="noStrike"/>
          </a:p>
        </p:txBody>
      </p:sp>
      <p:sp>
        <p:nvSpPr>
          <p:cNvPr id="66" name="Google Shape;66;p2"/>
          <p:cNvSpPr/>
          <p:nvPr/>
        </p:nvSpPr>
        <p:spPr>
          <a:xfrm>
            <a:off x="837724" y="5559385"/>
            <a:ext cx="471249" cy="471249"/>
          </a:xfrm>
          <a:prstGeom prst="roundRect">
            <a:avLst>
              <a:gd fmla="val 18668"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518404" y="5631299"/>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User Context</a:t>
            </a:r>
            <a:endParaRPr b="0" i="0" sz="1900" u="none" cap="none" strike="noStrike"/>
          </a:p>
        </p:txBody>
      </p:sp>
      <p:sp>
        <p:nvSpPr>
          <p:cNvPr id="68" name="Google Shape;68;p2"/>
          <p:cNvSpPr/>
          <p:nvPr/>
        </p:nvSpPr>
        <p:spPr>
          <a:xfrm>
            <a:off x="1518404" y="6064925"/>
            <a:ext cx="6787872"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User name that launched the process and a description of what the process does</a:t>
            </a:r>
            <a:endParaRPr b="0" i="0" sz="1600" u="none" cap="none" strike="noStrike"/>
          </a:p>
        </p:txBody>
      </p:sp>
      <p:sp>
        <p:nvSpPr>
          <p:cNvPr id="69" name="Google Shape;69;p2"/>
          <p:cNvSpPr/>
          <p:nvPr/>
        </p:nvSpPr>
        <p:spPr>
          <a:xfrm>
            <a:off x="837724" y="6970633"/>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Processes are color-coded for quick identification, which helps distinguish between system processes and potentially suspicious ones.</a:t>
            </a:r>
            <a:endParaRPr b="0" i="0" sz="16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7d0c56675d_0_211"/>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37d0c56675d_0_2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7" name="Google Shape;377;g37d0c56675d_0_211"/>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378" name="Google Shape;378;g37d0c56675d_0_211"/>
          <p:cNvPicPr preferRelativeResize="0"/>
          <p:nvPr/>
        </p:nvPicPr>
        <p:blipFill rotWithShape="1">
          <a:blip r:embed="rId4">
            <a:alphaModFix/>
          </a:blip>
          <a:srcRect b="0" l="0" r="0" t="0"/>
          <a:stretch/>
        </p:blipFill>
        <p:spPr>
          <a:xfrm>
            <a:off x="266700" y="3356610"/>
            <a:ext cx="4953000" cy="1516380"/>
          </a:xfrm>
          <a:prstGeom prst="rect">
            <a:avLst/>
          </a:prstGeom>
          <a:noFill/>
          <a:ln>
            <a:noFill/>
          </a:ln>
        </p:spPr>
      </p:pic>
      <p:sp>
        <p:nvSpPr>
          <p:cNvPr id="379" name="Google Shape;379;g37d0c56675d_0_211"/>
          <p:cNvSpPr/>
          <p:nvPr/>
        </p:nvSpPr>
        <p:spPr>
          <a:xfrm>
            <a:off x="6091238" y="1080968"/>
            <a:ext cx="52509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152D47"/>
              </a:buClr>
              <a:buSzPts val="3402"/>
              <a:buFont typeface="Crimson Pro"/>
              <a:buNone/>
            </a:pPr>
            <a:r>
              <a:rPr b="1" lang="en-US" sz="3402">
                <a:solidFill>
                  <a:srgbClr val="152D47"/>
                </a:solidFill>
                <a:latin typeface="Crimson Pro"/>
                <a:ea typeface="Crimson Pro"/>
                <a:cs typeface="Crimson Pro"/>
                <a:sym typeface="Crimson Pro"/>
              </a:rPr>
              <a:t>Handle and File Management</a:t>
            </a:r>
            <a:endParaRPr sz="3402">
              <a:solidFill>
                <a:schemeClr val="dk1"/>
              </a:solidFill>
              <a:latin typeface="Calibri"/>
              <a:ea typeface="Calibri"/>
              <a:cs typeface="Calibri"/>
              <a:sym typeface="Calibri"/>
            </a:endParaRPr>
          </a:p>
        </p:txBody>
      </p:sp>
      <p:sp>
        <p:nvSpPr>
          <p:cNvPr id="380" name="Google Shape;380;g37d0c56675d_0_211"/>
          <p:cNvSpPr/>
          <p:nvPr/>
        </p:nvSpPr>
        <p:spPr>
          <a:xfrm>
            <a:off x="6091238" y="1880235"/>
            <a:ext cx="7934400" cy="1548900"/>
          </a:xfrm>
          <a:prstGeom prst="roundRect">
            <a:avLst>
              <a:gd fmla="val 1674"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7d0c56675d_0_211"/>
          <p:cNvSpPr/>
          <p:nvPr/>
        </p:nvSpPr>
        <p:spPr>
          <a:xfrm>
            <a:off x="6263997" y="2052995"/>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Handle Exploration</a:t>
            </a:r>
            <a:endParaRPr sz="1701">
              <a:solidFill>
                <a:schemeClr val="dk1"/>
              </a:solidFill>
              <a:latin typeface="Calibri"/>
              <a:ea typeface="Calibri"/>
              <a:cs typeface="Calibri"/>
              <a:sym typeface="Calibri"/>
            </a:endParaRPr>
          </a:p>
        </p:txBody>
      </p:sp>
      <p:sp>
        <p:nvSpPr>
          <p:cNvPr id="382" name="Google Shape;382;g37d0c56675d_0_211"/>
          <p:cNvSpPr/>
          <p:nvPr/>
        </p:nvSpPr>
        <p:spPr>
          <a:xfrm>
            <a:off x="6263997" y="2426494"/>
            <a:ext cx="7588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Process Hacker allows you to investigate which processes are holding onto specific files or resources. This is especially useful when you encounter situations where you are unable to edit or delete a file, as you can identify the processes that are locking it.</a:t>
            </a:r>
            <a:endParaRPr sz="1361">
              <a:solidFill>
                <a:schemeClr val="dk1"/>
              </a:solidFill>
              <a:latin typeface="Calibri"/>
              <a:ea typeface="Calibri"/>
              <a:cs typeface="Calibri"/>
              <a:sym typeface="Calibri"/>
            </a:endParaRPr>
          </a:p>
        </p:txBody>
      </p:sp>
      <p:sp>
        <p:nvSpPr>
          <p:cNvPr id="383" name="Google Shape;383;g37d0c56675d_0_211"/>
          <p:cNvSpPr/>
          <p:nvPr/>
        </p:nvSpPr>
        <p:spPr>
          <a:xfrm>
            <a:off x="6091238" y="3601760"/>
            <a:ext cx="7934400" cy="1825200"/>
          </a:xfrm>
          <a:prstGeom prst="roundRect">
            <a:avLst>
              <a:gd fmla="val 1420"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7d0c56675d_0_211"/>
          <p:cNvSpPr/>
          <p:nvPr/>
        </p:nvSpPr>
        <p:spPr>
          <a:xfrm>
            <a:off x="6263997" y="3774519"/>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Handle Closure</a:t>
            </a:r>
            <a:endParaRPr sz="1701">
              <a:solidFill>
                <a:schemeClr val="dk1"/>
              </a:solidFill>
              <a:latin typeface="Calibri"/>
              <a:ea typeface="Calibri"/>
              <a:cs typeface="Calibri"/>
              <a:sym typeface="Calibri"/>
            </a:endParaRPr>
          </a:p>
        </p:txBody>
      </p:sp>
      <p:sp>
        <p:nvSpPr>
          <p:cNvPr id="385" name="Google Shape;385;g37d0c56675d_0_211"/>
          <p:cNvSpPr/>
          <p:nvPr/>
        </p:nvSpPr>
        <p:spPr>
          <a:xfrm>
            <a:off x="6263997" y="4148018"/>
            <a:ext cx="7588800" cy="1106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In some cases, you might need to close a specific handle to gain control over a file or resource. Process Hacker provides the ability to close handles associated with files or DLLs. However, this should be used with caution as it can potentially lead to data loss or corruption if not performed correctly.</a:t>
            </a:r>
            <a:endParaRPr sz="1361">
              <a:solidFill>
                <a:schemeClr val="dk1"/>
              </a:solidFill>
              <a:latin typeface="Calibri"/>
              <a:ea typeface="Calibri"/>
              <a:cs typeface="Calibri"/>
              <a:sym typeface="Calibri"/>
            </a:endParaRPr>
          </a:p>
        </p:txBody>
      </p:sp>
      <p:sp>
        <p:nvSpPr>
          <p:cNvPr id="386" name="Google Shape;386;g37d0c56675d_0_211"/>
          <p:cNvSpPr/>
          <p:nvPr/>
        </p:nvSpPr>
        <p:spPr>
          <a:xfrm>
            <a:off x="6091238" y="5599867"/>
            <a:ext cx="7934400" cy="1548900"/>
          </a:xfrm>
          <a:prstGeom prst="roundRect">
            <a:avLst>
              <a:gd fmla="val 1674"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7d0c56675d_0_211"/>
          <p:cNvSpPr/>
          <p:nvPr/>
        </p:nvSpPr>
        <p:spPr>
          <a:xfrm>
            <a:off x="6264002" y="5772625"/>
            <a:ext cx="36378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Process Prioritization</a:t>
            </a:r>
            <a:endParaRPr sz="1701">
              <a:solidFill>
                <a:schemeClr val="dk1"/>
              </a:solidFill>
              <a:latin typeface="Calibri"/>
              <a:ea typeface="Calibri"/>
              <a:cs typeface="Calibri"/>
              <a:sym typeface="Calibri"/>
            </a:endParaRPr>
          </a:p>
        </p:txBody>
      </p:sp>
      <p:sp>
        <p:nvSpPr>
          <p:cNvPr id="388" name="Google Shape;388;g37d0c56675d_0_211"/>
          <p:cNvSpPr/>
          <p:nvPr/>
        </p:nvSpPr>
        <p:spPr>
          <a:xfrm>
            <a:off x="6263997" y="6146125"/>
            <a:ext cx="7588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Understanding which processes are actively using files or resources can help you prioritize your actions. You might decide to terminate a process that is excessively holding onto a file, or you might choose to adjust the process's priority to reduce its resource consumption.</a:t>
            </a:r>
            <a:endParaRPr sz="1361">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7d0c56675d_0_229"/>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7d0c56675d_0_229"/>
          <p:cNvSpPr/>
          <p:nvPr/>
        </p:nvSpPr>
        <p:spPr>
          <a:xfrm>
            <a:off x="0" y="0"/>
            <a:ext cx="14630400" cy="841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6" name="Google Shape;396;g37d0c56675d_0_229"/>
          <p:cNvPicPr preferRelativeResize="0"/>
          <p:nvPr/>
        </p:nvPicPr>
        <p:blipFill rotWithShape="1">
          <a:blip r:embed="rId3">
            <a:alphaModFix/>
          </a:blip>
          <a:srcRect b="0" l="0" r="0" t="0"/>
          <a:stretch/>
        </p:blipFill>
        <p:spPr>
          <a:xfrm>
            <a:off x="9144000" y="0"/>
            <a:ext cx="5486400" cy="8411288"/>
          </a:xfrm>
          <a:prstGeom prst="rect">
            <a:avLst/>
          </a:prstGeom>
          <a:noFill/>
          <a:ln>
            <a:noFill/>
          </a:ln>
        </p:spPr>
      </p:pic>
      <p:pic>
        <p:nvPicPr>
          <p:cNvPr descr="preencoded.png" id="397" name="Google Shape;397;g37d0c56675d_0_229"/>
          <p:cNvPicPr preferRelativeResize="0"/>
          <p:nvPr/>
        </p:nvPicPr>
        <p:blipFill rotWithShape="1">
          <a:blip r:embed="rId4">
            <a:alphaModFix/>
          </a:blip>
          <a:srcRect b="0" l="0" r="0" t="0"/>
          <a:stretch/>
        </p:blipFill>
        <p:spPr>
          <a:xfrm>
            <a:off x="9144000" y="2419175"/>
            <a:ext cx="5486401" cy="2816600"/>
          </a:xfrm>
          <a:prstGeom prst="rect">
            <a:avLst/>
          </a:prstGeom>
          <a:noFill/>
          <a:ln>
            <a:noFill/>
          </a:ln>
        </p:spPr>
      </p:pic>
      <p:sp>
        <p:nvSpPr>
          <p:cNvPr id="398" name="Google Shape;398;g37d0c56675d_0_229"/>
          <p:cNvSpPr/>
          <p:nvPr/>
        </p:nvSpPr>
        <p:spPr>
          <a:xfrm>
            <a:off x="604820" y="475175"/>
            <a:ext cx="8251200" cy="626400"/>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152D47"/>
              </a:buClr>
              <a:buSzPts val="3402"/>
              <a:buFont typeface="Crimson Pro"/>
              <a:buNone/>
            </a:pPr>
            <a:r>
              <a:rPr b="1" lang="en-US" sz="3402">
                <a:solidFill>
                  <a:srgbClr val="152D47"/>
                </a:solidFill>
                <a:latin typeface="Crimson Pro"/>
                <a:ea typeface="Crimson Pro"/>
                <a:cs typeface="Crimson Pro"/>
                <a:sym typeface="Crimson Pro"/>
              </a:rPr>
              <a:t>Network Connection Monitoring</a:t>
            </a:r>
            <a:endParaRPr sz="3402">
              <a:solidFill>
                <a:schemeClr val="dk1"/>
              </a:solidFill>
              <a:latin typeface="Calibri"/>
              <a:ea typeface="Calibri"/>
              <a:cs typeface="Calibri"/>
              <a:sym typeface="Calibri"/>
            </a:endParaRPr>
          </a:p>
        </p:txBody>
      </p:sp>
      <p:sp>
        <p:nvSpPr>
          <p:cNvPr id="399" name="Google Shape;399;g37d0c56675d_0_229"/>
          <p:cNvSpPr/>
          <p:nvPr/>
        </p:nvSpPr>
        <p:spPr>
          <a:xfrm>
            <a:off x="604837" y="1468755"/>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7d0c56675d_0_229"/>
          <p:cNvSpPr/>
          <p:nvPr/>
        </p:nvSpPr>
        <p:spPr>
          <a:xfrm>
            <a:off x="752832" y="1533525"/>
            <a:ext cx="92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1</a:t>
            </a:r>
            <a:endParaRPr sz="2041">
              <a:solidFill>
                <a:schemeClr val="dk1"/>
              </a:solidFill>
              <a:latin typeface="Calibri"/>
              <a:ea typeface="Calibri"/>
              <a:cs typeface="Calibri"/>
              <a:sym typeface="Calibri"/>
            </a:endParaRPr>
          </a:p>
        </p:txBody>
      </p:sp>
      <p:sp>
        <p:nvSpPr>
          <p:cNvPr id="401" name="Google Shape;401;g37d0c56675d_0_229"/>
          <p:cNvSpPr/>
          <p:nvPr/>
        </p:nvSpPr>
        <p:spPr>
          <a:xfrm>
            <a:off x="1166336" y="1468755"/>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Active Connections</a:t>
            </a:r>
            <a:endParaRPr sz="1701">
              <a:solidFill>
                <a:schemeClr val="dk1"/>
              </a:solidFill>
              <a:latin typeface="Calibri"/>
              <a:ea typeface="Calibri"/>
              <a:cs typeface="Calibri"/>
              <a:sym typeface="Calibri"/>
            </a:endParaRPr>
          </a:p>
        </p:txBody>
      </p:sp>
      <p:sp>
        <p:nvSpPr>
          <p:cNvPr id="402" name="Google Shape;402;g37d0c56675d_0_229"/>
          <p:cNvSpPr/>
          <p:nvPr/>
        </p:nvSpPr>
        <p:spPr>
          <a:xfrm>
            <a:off x="1166336" y="1842254"/>
            <a:ext cx="7372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Process Hacker provides a clear overview of all active network connections established by running processes. You can easily see which programs are communicating over the network, the destination addresses and ports, and the type of protocol being used.</a:t>
            </a:r>
            <a:endParaRPr sz="1361">
              <a:solidFill>
                <a:schemeClr val="dk1"/>
              </a:solidFill>
              <a:latin typeface="Calibri"/>
              <a:ea typeface="Calibri"/>
              <a:cs typeface="Calibri"/>
              <a:sym typeface="Calibri"/>
            </a:endParaRPr>
          </a:p>
        </p:txBody>
      </p:sp>
      <p:sp>
        <p:nvSpPr>
          <p:cNvPr id="403" name="Google Shape;403;g37d0c56675d_0_229"/>
          <p:cNvSpPr/>
          <p:nvPr/>
        </p:nvSpPr>
        <p:spPr>
          <a:xfrm>
            <a:off x="604837" y="3039070"/>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7d0c56675d_0_229"/>
          <p:cNvSpPr/>
          <p:nvPr/>
        </p:nvSpPr>
        <p:spPr>
          <a:xfrm>
            <a:off x="734854" y="3103840"/>
            <a:ext cx="128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2</a:t>
            </a:r>
            <a:endParaRPr sz="2041">
              <a:solidFill>
                <a:schemeClr val="dk1"/>
              </a:solidFill>
              <a:latin typeface="Calibri"/>
              <a:ea typeface="Calibri"/>
              <a:cs typeface="Calibri"/>
              <a:sym typeface="Calibri"/>
            </a:endParaRPr>
          </a:p>
        </p:txBody>
      </p:sp>
      <p:sp>
        <p:nvSpPr>
          <p:cNvPr id="405" name="Google Shape;405;g37d0c56675d_0_229"/>
          <p:cNvSpPr/>
          <p:nvPr/>
        </p:nvSpPr>
        <p:spPr>
          <a:xfrm>
            <a:off x="1166336" y="3039070"/>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Network Analysis</a:t>
            </a:r>
            <a:endParaRPr sz="1701">
              <a:solidFill>
                <a:schemeClr val="dk1"/>
              </a:solidFill>
              <a:latin typeface="Calibri"/>
              <a:ea typeface="Calibri"/>
              <a:cs typeface="Calibri"/>
              <a:sym typeface="Calibri"/>
            </a:endParaRPr>
          </a:p>
        </p:txBody>
      </p:sp>
      <p:sp>
        <p:nvSpPr>
          <p:cNvPr id="406" name="Google Shape;406;g37d0c56675d_0_229"/>
          <p:cNvSpPr/>
          <p:nvPr/>
        </p:nvSpPr>
        <p:spPr>
          <a:xfrm>
            <a:off x="1166336" y="3412569"/>
            <a:ext cx="7372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By examining the network connections, you can gain insights into how processes are interacting with the network. You might discover suspicious connections, excessive network traffic, or identify programs that are unintentionally leaking information over the network.</a:t>
            </a:r>
            <a:endParaRPr sz="1361">
              <a:solidFill>
                <a:schemeClr val="dk1"/>
              </a:solidFill>
              <a:latin typeface="Calibri"/>
              <a:ea typeface="Calibri"/>
              <a:cs typeface="Calibri"/>
              <a:sym typeface="Calibri"/>
            </a:endParaRPr>
          </a:p>
        </p:txBody>
      </p:sp>
      <p:sp>
        <p:nvSpPr>
          <p:cNvPr id="407" name="Google Shape;407;g37d0c56675d_0_229"/>
          <p:cNvSpPr/>
          <p:nvPr/>
        </p:nvSpPr>
        <p:spPr>
          <a:xfrm>
            <a:off x="604837" y="4609386"/>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7d0c56675d_0_229"/>
          <p:cNvSpPr/>
          <p:nvPr/>
        </p:nvSpPr>
        <p:spPr>
          <a:xfrm>
            <a:off x="736759" y="4674156"/>
            <a:ext cx="1248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3</a:t>
            </a:r>
            <a:endParaRPr sz="2041">
              <a:solidFill>
                <a:schemeClr val="dk1"/>
              </a:solidFill>
              <a:latin typeface="Calibri"/>
              <a:ea typeface="Calibri"/>
              <a:cs typeface="Calibri"/>
              <a:sym typeface="Calibri"/>
            </a:endParaRPr>
          </a:p>
        </p:txBody>
      </p:sp>
      <p:sp>
        <p:nvSpPr>
          <p:cNvPr id="409" name="Google Shape;409;g37d0c56675d_0_229"/>
          <p:cNvSpPr/>
          <p:nvPr/>
        </p:nvSpPr>
        <p:spPr>
          <a:xfrm>
            <a:off x="1166316" y="4609370"/>
            <a:ext cx="5173200" cy="3888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Troubleshooting Network Issues</a:t>
            </a:r>
            <a:endParaRPr sz="1701">
              <a:solidFill>
                <a:schemeClr val="dk1"/>
              </a:solidFill>
              <a:latin typeface="Calibri"/>
              <a:ea typeface="Calibri"/>
              <a:cs typeface="Calibri"/>
              <a:sym typeface="Calibri"/>
            </a:endParaRPr>
          </a:p>
        </p:txBody>
      </p:sp>
      <p:sp>
        <p:nvSpPr>
          <p:cNvPr id="410" name="Google Shape;410;g37d0c56675d_0_229"/>
          <p:cNvSpPr/>
          <p:nvPr/>
        </p:nvSpPr>
        <p:spPr>
          <a:xfrm>
            <a:off x="1166336" y="4982885"/>
            <a:ext cx="7372800" cy="1106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Process Hacker helps you troubleshoot network problems by providing a detailed view of network activity. You can identify processes that are experiencing network errors or are consuming excessive bandwidth. This information can be invaluable for diagnosing and resolving network connectivity issues.</a:t>
            </a:r>
            <a:endParaRPr sz="1361">
              <a:solidFill>
                <a:schemeClr val="dk1"/>
              </a:solidFill>
              <a:latin typeface="Calibri"/>
              <a:ea typeface="Calibri"/>
              <a:cs typeface="Calibri"/>
              <a:sym typeface="Calibri"/>
            </a:endParaRPr>
          </a:p>
        </p:txBody>
      </p:sp>
      <p:sp>
        <p:nvSpPr>
          <p:cNvPr id="411" name="Google Shape;411;g37d0c56675d_0_229"/>
          <p:cNvSpPr/>
          <p:nvPr/>
        </p:nvSpPr>
        <p:spPr>
          <a:xfrm>
            <a:off x="604837" y="6456283"/>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7d0c56675d_0_229"/>
          <p:cNvSpPr/>
          <p:nvPr/>
        </p:nvSpPr>
        <p:spPr>
          <a:xfrm>
            <a:off x="730806" y="6521053"/>
            <a:ext cx="1368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4</a:t>
            </a:r>
            <a:endParaRPr sz="2041">
              <a:solidFill>
                <a:schemeClr val="dk1"/>
              </a:solidFill>
              <a:latin typeface="Calibri"/>
              <a:ea typeface="Calibri"/>
              <a:cs typeface="Calibri"/>
              <a:sym typeface="Calibri"/>
            </a:endParaRPr>
          </a:p>
        </p:txBody>
      </p:sp>
      <p:sp>
        <p:nvSpPr>
          <p:cNvPr id="413" name="Google Shape;413;g37d0c56675d_0_229"/>
          <p:cNvSpPr/>
          <p:nvPr/>
        </p:nvSpPr>
        <p:spPr>
          <a:xfrm>
            <a:off x="1166336" y="6456283"/>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Security Monitoring</a:t>
            </a:r>
            <a:endParaRPr sz="1701">
              <a:solidFill>
                <a:schemeClr val="dk1"/>
              </a:solidFill>
              <a:latin typeface="Calibri"/>
              <a:ea typeface="Calibri"/>
              <a:cs typeface="Calibri"/>
              <a:sym typeface="Calibri"/>
            </a:endParaRPr>
          </a:p>
        </p:txBody>
      </p:sp>
      <p:sp>
        <p:nvSpPr>
          <p:cNvPr id="414" name="Google Shape;414;g37d0c56675d_0_229"/>
          <p:cNvSpPr/>
          <p:nvPr/>
        </p:nvSpPr>
        <p:spPr>
          <a:xfrm>
            <a:off x="1166336" y="6829782"/>
            <a:ext cx="7372800" cy="1106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By monitoring network connections, you can identify potentially malicious processes that are attempting to communicate with remote servers or engage in unauthorized network activity. Process </a:t>
            </a:r>
            <a:r>
              <a:rPr lang="en-US" sz="1361">
                <a:solidFill>
                  <a:srgbClr val="4C4C4D"/>
                </a:solidFill>
                <a:latin typeface="Heebo"/>
                <a:ea typeface="Heebo"/>
                <a:cs typeface="Heebo"/>
                <a:sym typeface="Heebo"/>
              </a:rPr>
              <a:t>Hacker</a:t>
            </a:r>
            <a:r>
              <a:rPr lang="en-US" sz="1361">
                <a:solidFill>
                  <a:srgbClr val="4C4C4D"/>
                </a:solidFill>
                <a:latin typeface="Heebo"/>
                <a:ea typeface="Heebo"/>
                <a:cs typeface="Heebo"/>
                <a:sym typeface="Heebo"/>
              </a:rPr>
              <a:t> network monitoring capabilities can be valuable for detecting and preventing network-based threats.</a:t>
            </a:r>
            <a:endParaRPr sz="1361">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7d0c56675d_0_254"/>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7d0c56675d_0_25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2" name="Google Shape;422;g37d0c56675d_0_254"/>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423" name="Google Shape;423;g37d0c56675d_0_254"/>
          <p:cNvPicPr preferRelativeResize="0"/>
          <p:nvPr/>
        </p:nvPicPr>
        <p:blipFill rotWithShape="1">
          <a:blip r:embed="rId4">
            <a:alphaModFix/>
          </a:blip>
          <a:srcRect b="0" l="0" r="0" t="0"/>
          <a:stretch/>
        </p:blipFill>
        <p:spPr>
          <a:xfrm>
            <a:off x="1245870" y="3120390"/>
            <a:ext cx="2994660" cy="1988820"/>
          </a:xfrm>
          <a:prstGeom prst="rect">
            <a:avLst/>
          </a:prstGeom>
          <a:noFill/>
          <a:ln>
            <a:noFill/>
          </a:ln>
        </p:spPr>
      </p:pic>
      <p:sp>
        <p:nvSpPr>
          <p:cNvPr id="424" name="Google Shape;424;g37d0c56675d_0_254"/>
          <p:cNvSpPr/>
          <p:nvPr/>
        </p:nvSpPr>
        <p:spPr>
          <a:xfrm>
            <a:off x="6091252" y="635075"/>
            <a:ext cx="85392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152D47"/>
              </a:buClr>
              <a:buSzPts val="3402"/>
              <a:buFont typeface="Crimson Pro"/>
              <a:buNone/>
            </a:pPr>
            <a:r>
              <a:rPr b="1" lang="en-US" sz="3402">
                <a:solidFill>
                  <a:srgbClr val="152D47"/>
                </a:solidFill>
                <a:latin typeface="Crimson Pro"/>
                <a:ea typeface="Crimson Pro"/>
                <a:cs typeface="Crimson Pro"/>
                <a:sym typeface="Crimson Pro"/>
              </a:rPr>
              <a:t>Comprehensive System Activity Overview</a:t>
            </a:r>
            <a:endParaRPr sz="3402">
              <a:solidFill>
                <a:schemeClr val="dk1"/>
              </a:solidFill>
              <a:latin typeface="Calibri"/>
              <a:ea typeface="Calibri"/>
              <a:cs typeface="Calibri"/>
              <a:sym typeface="Calibri"/>
            </a:endParaRPr>
          </a:p>
        </p:txBody>
      </p:sp>
      <p:sp>
        <p:nvSpPr>
          <p:cNvPr id="425" name="Google Shape;425;g37d0c56675d_0_254"/>
          <p:cNvSpPr/>
          <p:nvPr/>
        </p:nvSpPr>
        <p:spPr>
          <a:xfrm>
            <a:off x="6339007" y="1434346"/>
            <a:ext cx="22800" cy="6160200"/>
          </a:xfrm>
          <a:prstGeom prst="roundRect">
            <a:avLst>
              <a:gd fmla="val 11340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7d0c56675d_0_254"/>
          <p:cNvSpPr/>
          <p:nvPr/>
        </p:nvSpPr>
        <p:spPr>
          <a:xfrm>
            <a:off x="6521946" y="1811536"/>
            <a:ext cx="604800" cy="22800"/>
          </a:xfrm>
          <a:prstGeom prst="roundRect">
            <a:avLst>
              <a:gd fmla="val 11340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7d0c56675d_0_254"/>
          <p:cNvSpPr/>
          <p:nvPr/>
        </p:nvSpPr>
        <p:spPr>
          <a:xfrm>
            <a:off x="6156067" y="1628656"/>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7d0c56675d_0_254"/>
          <p:cNvSpPr/>
          <p:nvPr/>
        </p:nvSpPr>
        <p:spPr>
          <a:xfrm>
            <a:off x="6304062" y="1693426"/>
            <a:ext cx="92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1</a:t>
            </a:r>
            <a:endParaRPr sz="2041">
              <a:solidFill>
                <a:schemeClr val="dk1"/>
              </a:solidFill>
              <a:latin typeface="Calibri"/>
              <a:ea typeface="Calibri"/>
              <a:cs typeface="Calibri"/>
              <a:sym typeface="Calibri"/>
            </a:endParaRPr>
          </a:p>
        </p:txBody>
      </p:sp>
      <p:sp>
        <p:nvSpPr>
          <p:cNvPr id="429" name="Google Shape;429;g37d0c56675d_0_254"/>
          <p:cNvSpPr/>
          <p:nvPr/>
        </p:nvSpPr>
        <p:spPr>
          <a:xfrm>
            <a:off x="7300913" y="1607106"/>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Process Information</a:t>
            </a:r>
            <a:endParaRPr sz="1701">
              <a:solidFill>
                <a:schemeClr val="dk1"/>
              </a:solidFill>
              <a:latin typeface="Calibri"/>
              <a:ea typeface="Calibri"/>
              <a:cs typeface="Calibri"/>
              <a:sym typeface="Calibri"/>
            </a:endParaRPr>
          </a:p>
        </p:txBody>
      </p:sp>
      <p:sp>
        <p:nvSpPr>
          <p:cNvPr id="430" name="Google Shape;430;g37d0c56675d_0_254"/>
          <p:cNvSpPr/>
          <p:nvPr/>
        </p:nvSpPr>
        <p:spPr>
          <a:xfrm>
            <a:off x="7300913" y="1980605"/>
            <a:ext cx="6724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Process Hacker displays a comprehensive list of all running processes, including their names, paths, user accounts, and associated resources.</a:t>
            </a:r>
            <a:endParaRPr sz="1361">
              <a:solidFill>
                <a:schemeClr val="dk1"/>
              </a:solidFill>
              <a:latin typeface="Calibri"/>
              <a:ea typeface="Calibri"/>
              <a:cs typeface="Calibri"/>
              <a:sym typeface="Calibri"/>
            </a:endParaRPr>
          </a:p>
        </p:txBody>
      </p:sp>
      <p:sp>
        <p:nvSpPr>
          <p:cNvPr id="431" name="Google Shape;431;g37d0c56675d_0_254"/>
          <p:cNvSpPr/>
          <p:nvPr/>
        </p:nvSpPr>
        <p:spPr>
          <a:xfrm>
            <a:off x="6521946" y="3256478"/>
            <a:ext cx="604800" cy="22800"/>
          </a:xfrm>
          <a:prstGeom prst="roundRect">
            <a:avLst>
              <a:gd fmla="val 11340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7d0c56675d_0_254"/>
          <p:cNvSpPr/>
          <p:nvPr/>
        </p:nvSpPr>
        <p:spPr>
          <a:xfrm>
            <a:off x="6156067" y="3073598"/>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7d0c56675d_0_254"/>
          <p:cNvSpPr/>
          <p:nvPr/>
        </p:nvSpPr>
        <p:spPr>
          <a:xfrm>
            <a:off x="6286083" y="3138368"/>
            <a:ext cx="128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2</a:t>
            </a:r>
            <a:endParaRPr sz="2041">
              <a:solidFill>
                <a:schemeClr val="dk1"/>
              </a:solidFill>
              <a:latin typeface="Calibri"/>
              <a:ea typeface="Calibri"/>
              <a:cs typeface="Calibri"/>
              <a:sym typeface="Calibri"/>
            </a:endParaRPr>
          </a:p>
        </p:txBody>
      </p:sp>
      <p:sp>
        <p:nvSpPr>
          <p:cNvPr id="434" name="Google Shape;434;g37d0c56675d_0_254"/>
          <p:cNvSpPr/>
          <p:nvPr/>
        </p:nvSpPr>
        <p:spPr>
          <a:xfrm>
            <a:off x="7300913" y="3052048"/>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Performance Metrics</a:t>
            </a:r>
            <a:endParaRPr sz="1701">
              <a:solidFill>
                <a:schemeClr val="dk1"/>
              </a:solidFill>
              <a:latin typeface="Calibri"/>
              <a:ea typeface="Calibri"/>
              <a:cs typeface="Calibri"/>
              <a:sym typeface="Calibri"/>
            </a:endParaRPr>
          </a:p>
        </p:txBody>
      </p:sp>
      <p:sp>
        <p:nvSpPr>
          <p:cNvPr id="435" name="Google Shape;435;g37d0c56675d_0_254"/>
          <p:cNvSpPr/>
          <p:nvPr/>
        </p:nvSpPr>
        <p:spPr>
          <a:xfrm>
            <a:off x="7300913" y="3425547"/>
            <a:ext cx="6724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The tool provides real-time metrics for CPU usage, memory allocation, disk activity, and network traffic, allowing you to monitor system performance in detail.</a:t>
            </a:r>
            <a:endParaRPr sz="1361">
              <a:solidFill>
                <a:schemeClr val="dk1"/>
              </a:solidFill>
              <a:latin typeface="Calibri"/>
              <a:ea typeface="Calibri"/>
              <a:cs typeface="Calibri"/>
              <a:sym typeface="Calibri"/>
            </a:endParaRPr>
          </a:p>
        </p:txBody>
      </p:sp>
      <p:sp>
        <p:nvSpPr>
          <p:cNvPr id="436" name="Google Shape;436;g37d0c56675d_0_254"/>
          <p:cNvSpPr/>
          <p:nvPr/>
        </p:nvSpPr>
        <p:spPr>
          <a:xfrm>
            <a:off x="6521946" y="4701421"/>
            <a:ext cx="604800" cy="22800"/>
          </a:xfrm>
          <a:prstGeom prst="roundRect">
            <a:avLst>
              <a:gd fmla="val 11340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7d0c56675d_0_254"/>
          <p:cNvSpPr/>
          <p:nvPr/>
        </p:nvSpPr>
        <p:spPr>
          <a:xfrm>
            <a:off x="6156067" y="4518541"/>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7d0c56675d_0_254"/>
          <p:cNvSpPr/>
          <p:nvPr/>
        </p:nvSpPr>
        <p:spPr>
          <a:xfrm>
            <a:off x="6287988" y="4583311"/>
            <a:ext cx="1248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3</a:t>
            </a:r>
            <a:endParaRPr sz="2041">
              <a:solidFill>
                <a:schemeClr val="dk1"/>
              </a:solidFill>
              <a:latin typeface="Calibri"/>
              <a:ea typeface="Calibri"/>
              <a:cs typeface="Calibri"/>
              <a:sym typeface="Calibri"/>
            </a:endParaRPr>
          </a:p>
        </p:txBody>
      </p:sp>
      <p:sp>
        <p:nvSpPr>
          <p:cNvPr id="439" name="Google Shape;439;g37d0c56675d_0_254"/>
          <p:cNvSpPr/>
          <p:nvPr/>
        </p:nvSpPr>
        <p:spPr>
          <a:xfrm>
            <a:off x="7300935" y="4496999"/>
            <a:ext cx="5222400" cy="2592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Thread and Module Information</a:t>
            </a:r>
            <a:endParaRPr sz="1701">
              <a:solidFill>
                <a:schemeClr val="dk1"/>
              </a:solidFill>
              <a:latin typeface="Calibri"/>
              <a:ea typeface="Calibri"/>
              <a:cs typeface="Calibri"/>
              <a:sym typeface="Calibri"/>
            </a:endParaRPr>
          </a:p>
        </p:txBody>
      </p:sp>
      <p:sp>
        <p:nvSpPr>
          <p:cNvPr id="440" name="Google Shape;440;g37d0c56675d_0_254"/>
          <p:cNvSpPr/>
          <p:nvPr/>
        </p:nvSpPr>
        <p:spPr>
          <a:xfrm>
            <a:off x="7300913" y="4870490"/>
            <a:ext cx="6724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Process Hacker dives deep into individual processes, offering information about their threads, modules, and associated handles, providing a detailed view of their internal workings.</a:t>
            </a:r>
            <a:endParaRPr sz="1361">
              <a:solidFill>
                <a:schemeClr val="dk1"/>
              </a:solidFill>
              <a:latin typeface="Calibri"/>
              <a:ea typeface="Calibri"/>
              <a:cs typeface="Calibri"/>
              <a:sym typeface="Calibri"/>
            </a:endParaRPr>
          </a:p>
        </p:txBody>
      </p:sp>
      <p:sp>
        <p:nvSpPr>
          <p:cNvPr id="441" name="Google Shape;441;g37d0c56675d_0_254"/>
          <p:cNvSpPr/>
          <p:nvPr/>
        </p:nvSpPr>
        <p:spPr>
          <a:xfrm>
            <a:off x="6521946" y="6422946"/>
            <a:ext cx="604800" cy="22800"/>
          </a:xfrm>
          <a:prstGeom prst="roundRect">
            <a:avLst>
              <a:gd fmla="val 11340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7d0c56675d_0_254"/>
          <p:cNvSpPr/>
          <p:nvPr/>
        </p:nvSpPr>
        <p:spPr>
          <a:xfrm>
            <a:off x="6156067" y="6240066"/>
            <a:ext cx="388800" cy="388800"/>
          </a:xfrm>
          <a:prstGeom prst="roundRect">
            <a:avLst>
              <a:gd fmla="val 66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7d0c56675d_0_254"/>
          <p:cNvSpPr/>
          <p:nvPr/>
        </p:nvSpPr>
        <p:spPr>
          <a:xfrm>
            <a:off x="6282035" y="6304836"/>
            <a:ext cx="1368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41"/>
              <a:buFont typeface="Crimson Pro"/>
              <a:buNone/>
            </a:pPr>
            <a:r>
              <a:rPr b="1" lang="en-US" sz="2041">
                <a:solidFill>
                  <a:srgbClr val="4C4C4D"/>
                </a:solidFill>
                <a:latin typeface="Crimson Pro"/>
                <a:ea typeface="Crimson Pro"/>
                <a:cs typeface="Crimson Pro"/>
                <a:sym typeface="Crimson Pro"/>
              </a:rPr>
              <a:t>4</a:t>
            </a:r>
            <a:endParaRPr sz="2041">
              <a:solidFill>
                <a:schemeClr val="dk1"/>
              </a:solidFill>
              <a:latin typeface="Calibri"/>
              <a:ea typeface="Calibri"/>
              <a:cs typeface="Calibri"/>
              <a:sym typeface="Calibri"/>
            </a:endParaRPr>
          </a:p>
        </p:txBody>
      </p:sp>
      <p:sp>
        <p:nvSpPr>
          <p:cNvPr id="444" name="Google Shape;444;g37d0c56675d_0_254"/>
          <p:cNvSpPr/>
          <p:nvPr/>
        </p:nvSpPr>
        <p:spPr>
          <a:xfrm>
            <a:off x="7300913" y="6218515"/>
            <a:ext cx="2160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4C4C4D"/>
              </a:buClr>
              <a:buSzPts val="1701"/>
              <a:buFont typeface="Crimson Pro"/>
              <a:buNone/>
            </a:pPr>
            <a:r>
              <a:rPr b="1" lang="en-US" sz="1701">
                <a:solidFill>
                  <a:srgbClr val="4C4C4D"/>
                </a:solidFill>
                <a:latin typeface="Crimson Pro"/>
                <a:ea typeface="Crimson Pro"/>
                <a:cs typeface="Crimson Pro"/>
                <a:sym typeface="Crimson Pro"/>
              </a:rPr>
              <a:t>Extended Details</a:t>
            </a:r>
            <a:endParaRPr sz="1701">
              <a:solidFill>
                <a:schemeClr val="dk1"/>
              </a:solidFill>
              <a:latin typeface="Calibri"/>
              <a:ea typeface="Calibri"/>
              <a:cs typeface="Calibri"/>
              <a:sym typeface="Calibri"/>
            </a:endParaRPr>
          </a:p>
        </p:txBody>
      </p:sp>
      <p:sp>
        <p:nvSpPr>
          <p:cNvPr id="445" name="Google Shape;445;g37d0c56675d_0_254"/>
          <p:cNvSpPr/>
          <p:nvPr/>
        </p:nvSpPr>
        <p:spPr>
          <a:xfrm>
            <a:off x="7300913" y="6592014"/>
            <a:ext cx="67248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4C4C4D"/>
              </a:buClr>
              <a:buSzPts val="1361"/>
              <a:buFont typeface="Heebo"/>
              <a:buNone/>
            </a:pPr>
            <a:r>
              <a:rPr lang="en-US" sz="1361">
                <a:solidFill>
                  <a:srgbClr val="4C4C4D"/>
                </a:solidFill>
                <a:latin typeface="Heebo"/>
                <a:ea typeface="Heebo"/>
                <a:cs typeface="Heebo"/>
                <a:sym typeface="Heebo"/>
              </a:rPr>
              <a:t>You can customize the displayed columns to include additional information like process priority, memory usage history, and stack traces. This allows you to tailor the information displayed to your specific needs and analysis goals.</a:t>
            </a:r>
            <a:endParaRPr sz="136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7d0c56675d_0_284"/>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7d0c56675d_0_284"/>
          <p:cNvSpPr/>
          <p:nvPr/>
        </p:nvSpPr>
        <p:spPr>
          <a:xfrm>
            <a:off x="0" y="0"/>
            <a:ext cx="14630400" cy="83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37d0c56675d_0_284"/>
          <p:cNvSpPr/>
          <p:nvPr/>
        </p:nvSpPr>
        <p:spPr>
          <a:xfrm>
            <a:off x="1355646" y="599956"/>
            <a:ext cx="5454900" cy="681900"/>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152D47"/>
              </a:buClr>
              <a:buSzPts val="4295"/>
              <a:buFont typeface="Crimson Pro"/>
              <a:buNone/>
            </a:pPr>
            <a:r>
              <a:rPr b="1" lang="en-US" sz="4295">
                <a:solidFill>
                  <a:srgbClr val="152D47"/>
                </a:solidFill>
                <a:latin typeface="Crimson Pro"/>
                <a:ea typeface="Crimson Pro"/>
                <a:cs typeface="Crimson Pro"/>
                <a:sym typeface="Crimson Pro"/>
              </a:rPr>
              <a:t>Disk Activity Analysis</a:t>
            </a:r>
            <a:endParaRPr sz="4295">
              <a:solidFill>
                <a:schemeClr val="dk1"/>
              </a:solidFill>
              <a:latin typeface="Calibri"/>
              <a:ea typeface="Calibri"/>
              <a:cs typeface="Calibri"/>
              <a:sym typeface="Calibri"/>
            </a:endParaRPr>
          </a:p>
        </p:txBody>
      </p:sp>
      <p:pic>
        <p:nvPicPr>
          <p:cNvPr descr="preencoded.png" id="454" name="Google Shape;454;g37d0c56675d_0_284"/>
          <p:cNvPicPr preferRelativeResize="0"/>
          <p:nvPr/>
        </p:nvPicPr>
        <p:blipFill rotWithShape="1">
          <a:blip r:embed="rId3">
            <a:alphaModFix/>
          </a:blip>
          <a:srcRect b="0" l="0" r="0" t="0"/>
          <a:stretch/>
        </p:blipFill>
        <p:spPr>
          <a:xfrm>
            <a:off x="1355646" y="1718191"/>
            <a:ext cx="5795962" cy="3582114"/>
          </a:xfrm>
          <a:prstGeom prst="rect">
            <a:avLst/>
          </a:prstGeom>
          <a:noFill/>
          <a:ln>
            <a:noFill/>
          </a:ln>
        </p:spPr>
      </p:pic>
      <p:sp>
        <p:nvSpPr>
          <p:cNvPr id="455" name="Google Shape;455;g37d0c56675d_0_284"/>
          <p:cNvSpPr/>
          <p:nvPr/>
        </p:nvSpPr>
        <p:spPr>
          <a:xfrm>
            <a:off x="1355653" y="5572947"/>
            <a:ext cx="4891200" cy="4716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C4C4D"/>
              </a:buClr>
              <a:buSzPts val="2148"/>
              <a:buFont typeface="Crimson Pro"/>
              <a:buNone/>
            </a:pPr>
            <a:r>
              <a:rPr b="1" lang="en-US" sz="2148">
                <a:solidFill>
                  <a:srgbClr val="4C4C4D"/>
                </a:solidFill>
                <a:latin typeface="Crimson Pro"/>
                <a:ea typeface="Crimson Pro"/>
                <a:cs typeface="Crimson Pro"/>
                <a:sym typeface="Crimson Pro"/>
              </a:rPr>
              <a:t>Disk Activity Monitoring</a:t>
            </a:r>
            <a:endParaRPr sz="2148">
              <a:solidFill>
                <a:schemeClr val="dk1"/>
              </a:solidFill>
              <a:latin typeface="Calibri"/>
              <a:ea typeface="Calibri"/>
              <a:cs typeface="Calibri"/>
              <a:sym typeface="Calibri"/>
            </a:endParaRPr>
          </a:p>
        </p:txBody>
      </p:sp>
      <p:sp>
        <p:nvSpPr>
          <p:cNvPr id="456" name="Google Shape;456;g37d0c56675d_0_284"/>
          <p:cNvSpPr/>
          <p:nvPr/>
        </p:nvSpPr>
        <p:spPr>
          <a:xfrm>
            <a:off x="1355646" y="6044684"/>
            <a:ext cx="5796000" cy="1047300"/>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4C4C4D"/>
              </a:buClr>
              <a:buSzPts val="1718"/>
              <a:buFont typeface="Heebo"/>
              <a:buNone/>
            </a:pPr>
            <a:r>
              <a:rPr lang="en-US" sz="1718">
                <a:solidFill>
                  <a:srgbClr val="4C4C4D"/>
                </a:solidFill>
                <a:latin typeface="Heebo"/>
                <a:ea typeface="Heebo"/>
                <a:cs typeface="Heebo"/>
                <a:sym typeface="Heebo"/>
              </a:rPr>
              <a:t>Process Hacker provides a detailed view of disk activity, allowing you to monitor the read and write operations performed by various processes on different drives.</a:t>
            </a:r>
            <a:endParaRPr sz="1718">
              <a:solidFill>
                <a:schemeClr val="dk1"/>
              </a:solidFill>
              <a:latin typeface="Calibri"/>
              <a:ea typeface="Calibri"/>
              <a:cs typeface="Calibri"/>
              <a:sym typeface="Calibri"/>
            </a:endParaRPr>
          </a:p>
        </p:txBody>
      </p:sp>
      <p:pic>
        <p:nvPicPr>
          <p:cNvPr descr="preencoded.png" id="457" name="Google Shape;457;g37d0c56675d_0_284"/>
          <p:cNvPicPr preferRelativeResize="0"/>
          <p:nvPr/>
        </p:nvPicPr>
        <p:blipFill rotWithShape="1">
          <a:blip r:embed="rId4">
            <a:alphaModFix/>
          </a:blip>
          <a:srcRect b="0" l="0" r="0" t="0"/>
          <a:stretch/>
        </p:blipFill>
        <p:spPr>
          <a:xfrm>
            <a:off x="7478792" y="1718191"/>
            <a:ext cx="5795962" cy="3582114"/>
          </a:xfrm>
          <a:prstGeom prst="rect">
            <a:avLst/>
          </a:prstGeom>
          <a:noFill/>
          <a:ln>
            <a:noFill/>
          </a:ln>
        </p:spPr>
      </p:pic>
      <p:sp>
        <p:nvSpPr>
          <p:cNvPr id="458" name="Google Shape;458;g37d0c56675d_0_284"/>
          <p:cNvSpPr/>
          <p:nvPr/>
        </p:nvSpPr>
        <p:spPr>
          <a:xfrm>
            <a:off x="7478806" y="5572949"/>
            <a:ext cx="5163600" cy="367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C4C4D"/>
              </a:buClr>
              <a:buSzPts val="2148"/>
              <a:buFont typeface="Crimson Pro"/>
              <a:buNone/>
            </a:pPr>
            <a:r>
              <a:rPr b="1" lang="en-US" sz="2148">
                <a:solidFill>
                  <a:srgbClr val="4C4C4D"/>
                </a:solidFill>
                <a:latin typeface="Crimson Pro"/>
                <a:ea typeface="Crimson Pro"/>
                <a:cs typeface="Crimson Pro"/>
                <a:sym typeface="Crimson Pro"/>
              </a:rPr>
              <a:t>Performance Optimization</a:t>
            </a:r>
            <a:endParaRPr sz="2148">
              <a:solidFill>
                <a:schemeClr val="dk1"/>
              </a:solidFill>
              <a:latin typeface="Calibri"/>
              <a:ea typeface="Calibri"/>
              <a:cs typeface="Calibri"/>
              <a:sym typeface="Calibri"/>
            </a:endParaRPr>
          </a:p>
        </p:txBody>
      </p:sp>
      <p:sp>
        <p:nvSpPr>
          <p:cNvPr id="459" name="Google Shape;459;g37d0c56675d_0_284"/>
          <p:cNvSpPr/>
          <p:nvPr/>
        </p:nvSpPr>
        <p:spPr>
          <a:xfrm>
            <a:off x="7478792" y="6044684"/>
            <a:ext cx="5796000" cy="1745400"/>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4C4C4D"/>
              </a:buClr>
              <a:buSzPts val="1718"/>
              <a:buFont typeface="Heebo"/>
              <a:buNone/>
            </a:pPr>
            <a:r>
              <a:rPr lang="en-US" sz="1718">
                <a:solidFill>
                  <a:srgbClr val="4C4C4D"/>
                </a:solidFill>
                <a:latin typeface="Heebo"/>
                <a:ea typeface="Heebo"/>
                <a:cs typeface="Heebo"/>
                <a:sym typeface="Heebo"/>
              </a:rPr>
              <a:t>By analyzing disk activity, you can identify processes that are causing excessive disk usage or slowdowns. This information allows you to optimize system performance by adjusting process priorities, relocating data, or identifying potential bottlenecks.</a:t>
            </a:r>
            <a:endParaRPr sz="1718">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7d0c56675d_0_297"/>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7d0c56675d_0_29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67" name="Google Shape;467;g37d0c56675d_0_297"/>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468" name="Google Shape;468;g37d0c56675d_0_297"/>
          <p:cNvPicPr preferRelativeResize="0"/>
          <p:nvPr/>
        </p:nvPicPr>
        <p:blipFill rotWithShape="1">
          <a:blip r:embed="rId4">
            <a:alphaModFix/>
          </a:blip>
          <a:srcRect b="0" l="0" r="0" t="0"/>
          <a:stretch/>
        </p:blipFill>
        <p:spPr>
          <a:xfrm>
            <a:off x="746760" y="2651760"/>
            <a:ext cx="3992880" cy="2926080"/>
          </a:xfrm>
          <a:prstGeom prst="rect">
            <a:avLst/>
          </a:prstGeom>
          <a:noFill/>
          <a:ln>
            <a:noFill/>
          </a:ln>
        </p:spPr>
      </p:pic>
      <p:sp>
        <p:nvSpPr>
          <p:cNvPr id="469" name="Google Shape;469;g37d0c56675d_0_297"/>
          <p:cNvSpPr/>
          <p:nvPr/>
        </p:nvSpPr>
        <p:spPr>
          <a:xfrm>
            <a:off x="6104334" y="1333262"/>
            <a:ext cx="4414500" cy="552000"/>
          </a:xfrm>
          <a:prstGeom prst="rect">
            <a:avLst/>
          </a:prstGeom>
          <a:noFill/>
          <a:ln>
            <a:noFill/>
          </a:ln>
        </p:spPr>
        <p:txBody>
          <a:bodyPr anchorCtr="0" anchor="t" bIns="45700" lIns="91425" spcFirstLastPara="1" rIns="91425" wrap="square" tIns="45700">
            <a:noAutofit/>
          </a:bodyPr>
          <a:lstStyle/>
          <a:p>
            <a:pPr indent="0" lvl="0" marL="0" marR="0" rtl="0" algn="l">
              <a:lnSpc>
                <a:spcPct val="125036"/>
              </a:lnSpc>
              <a:spcBef>
                <a:spcPts val="0"/>
              </a:spcBef>
              <a:spcAft>
                <a:spcPts val="0"/>
              </a:spcAft>
              <a:buClr>
                <a:srgbClr val="152D47"/>
              </a:buClr>
              <a:buSzPts val="3475"/>
              <a:buFont typeface="Crimson Pro"/>
              <a:buNone/>
            </a:pPr>
            <a:r>
              <a:rPr b="1" lang="en-US" sz="3475">
                <a:solidFill>
                  <a:srgbClr val="152D47"/>
                </a:solidFill>
                <a:latin typeface="Crimson Pro"/>
                <a:ea typeface="Crimson Pro"/>
                <a:cs typeface="Crimson Pro"/>
                <a:sym typeface="Crimson Pro"/>
              </a:rPr>
              <a:t>Thread Stack Traces</a:t>
            </a:r>
            <a:endParaRPr sz="3475">
              <a:solidFill>
                <a:schemeClr val="dk1"/>
              </a:solidFill>
              <a:latin typeface="Calibri"/>
              <a:ea typeface="Calibri"/>
              <a:cs typeface="Calibri"/>
              <a:sym typeface="Calibri"/>
            </a:endParaRPr>
          </a:p>
        </p:txBody>
      </p:sp>
      <p:pic>
        <p:nvPicPr>
          <p:cNvPr descr="preencoded.png" id="470" name="Google Shape;470;g37d0c56675d_0_297"/>
          <p:cNvPicPr preferRelativeResize="0"/>
          <p:nvPr/>
        </p:nvPicPr>
        <p:blipFill rotWithShape="1">
          <a:blip r:embed="rId5">
            <a:alphaModFix/>
          </a:blip>
          <a:srcRect b="0" l="0" r="0" t="0"/>
          <a:stretch/>
        </p:blipFill>
        <p:spPr>
          <a:xfrm>
            <a:off x="6104334" y="2149912"/>
            <a:ext cx="882848" cy="1582103"/>
          </a:xfrm>
          <a:prstGeom prst="rect">
            <a:avLst/>
          </a:prstGeom>
          <a:noFill/>
          <a:ln>
            <a:noFill/>
          </a:ln>
        </p:spPr>
      </p:pic>
      <p:sp>
        <p:nvSpPr>
          <p:cNvPr id="471" name="Google Shape;471;g37d0c56675d_0_297"/>
          <p:cNvSpPr/>
          <p:nvPr/>
        </p:nvSpPr>
        <p:spPr>
          <a:xfrm>
            <a:off x="7251978" y="2326481"/>
            <a:ext cx="2207100" cy="276000"/>
          </a:xfrm>
          <a:prstGeom prst="rect">
            <a:avLst/>
          </a:prstGeom>
          <a:noFill/>
          <a:ln>
            <a:noFill/>
          </a:ln>
        </p:spPr>
        <p:txBody>
          <a:bodyPr anchorCtr="0" anchor="t" bIns="45700" lIns="91425" spcFirstLastPara="1" rIns="91425" wrap="square" tIns="45700">
            <a:noAutofit/>
          </a:bodyPr>
          <a:lstStyle/>
          <a:p>
            <a:pPr indent="0" lvl="0" marL="0" marR="0" rtl="0" algn="l">
              <a:lnSpc>
                <a:spcPct val="125100"/>
              </a:lnSpc>
              <a:spcBef>
                <a:spcPts val="0"/>
              </a:spcBef>
              <a:spcAft>
                <a:spcPts val="0"/>
              </a:spcAft>
              <a:buClr>
                <a:srgbClr val="4C4C4D"/>
              </a:buClr>
              <a:buSzPts val="1737"/>
              <a:buFont typeface="Crimson Pro"/>
              <a:buNone/>
            </a:pPr>
            <a:r>
              <a:rPr b="1" lang="en-US" sz="1737">
                <a:solidFill>
                  <a:srgbClr val="4C4C4D"/>
                </a:solidFill>
                <a:latin typeface="Crimson Pro"/>
                <a:ea typeface="Crimson Pro"/>
                <a:cs typeface="Crimson Pro"/>
                <a:sym typeface="Crimson Pro"/>
              </a:rPr>
              <a:t>Debugging</a:t>
            </a:r>
            <a:endParaRPr sz="1737">
              <a:solidFill>
                <a:schemeClr val="dk1"/>
              </a:solidFill>
              <a:latin typeface="Calibri"/>
              <a:ea typeface="Calibri"/>
              <a:cs typeface="Calibri"/>
              <a:sym typeface="Calibri"/>
            </a:endParaRPr>
          </a:p>
        </p:txBody>
      </p:sp>
      <p:sp>
        <p:nvSpPr>
          <p:cNvPr id="472" name="Google Shape;472;g37d0c56675d_0_297"/>
          <p:cNvSpPr/>
          <p:nvPr/>
        </p:nvSpPr>
        <p:spPr>
          <a:xfrm>
            <a:off x="7251978" y="2708196"/>
            <a:ext cx="6760500" cy="847200"/>
          </a:xfrm>
          <a:prstGeom prst="rect">
            <a:avLst/>
          </a:prstGeom>
          <a:noFill/>
          <a:ln>
            <a:noFill/>
          </a:ln>
        </p:spPr>
        <p:txBody>
          <a:bodyPr anchorCtr="0" anchor="t" bIns="45700" lIns="91425" spcFirstLastPara="1" rIns="91425" wrap="square" tIns="45700">
            <a:noAutofit/>
          </a:bodyPr>
          <a:lstStyle/>
          <a:p>
            <a:pPr indent="0" lvl="0" marL="0" marR="0" rtl="0" algn="l">
              <a:lnSpc>
                <a:spcPct val="160071"/>
              </a:lnSpc>
              <a:spcBef>
                <a:spcPts val="0"/>
              </a:spcBef>
              <a:spcAft>
                <a:spcPts val="0"/>
              </a:spcAft>
              <a:buClr>
                <a:srgbClr val="4C4C4D"/>
              </a:buClr>
              <a:buSzPts val="1390"/>
              <a:buFont typeface="Heebo"/>
              <a:buNone/>
            </a:pPr>
            <a:r>
              <a:rPr lang="en-US" sz="1390">
                <a:solidFill>
                  <a:srgbClr val="4C4C4D"/>
                </a:solidFill>
                <a:latin typeface="Heebo"/>
                <a:ea typeface="Heebo"/>
                <a:cs typeface="Heebo"/>
                <a:sym typeface="Heebo"/>
              </a:rPr>
              <a:t>Process Hacker allows you to view detailed stack traces for individual threads. These traces provide a step-by-step record of the function calls that have been made by a thread, offering insights into its current execution state.</a:t>
            </a:r>
            <a:endParaRPr sz="1390">
              <a:solidFill>
                <a:schemeClr val="dk1"/>
              </a:solidFill>
              <a:latin typeface="Calibri"/>
              <a:ea typeface="Calibri"/>
              <a:cs typeface="Calibri"/>
              <a:sym typeface="Calibri"/>
            </a:endParaRPr>
          </a:p>
        </p:txBody>
      </p:sp>
      <p:pic>
        <p:nvPicPr>
          <p:cNvPr descr="preencoded.png" id="473" name="Google Shape;473;g37d0c56675d_0_297"/>
          <p:cNvPicPr preferRelativeResize="0"/>
          <p:nvPr/>
        </p:nvPicPr>
        <p:blipFill rotWithShape="1">
          <a:blip r:embed="rId6">
            <a:alphaModFix/>
          </a:blip>
          <a:srcRect b="0" l="0" r="0" t="0"/>
          <a:stretch/>
        </p:blipFill>
        <p:spPr>
          <a:xfrm>
            <a:off x="6104334" y="3732014"/>
            <a:ext cx="882848" cy="1582103"/>
          </a:xfrm>
          <a:prstGeom prst="rect">
            <a:avLst/>
          </a:prstGeom>
          <a:noFill/>
          <a:ln>
            <a:noFill/>
          </a:ln>
        </p:spPr>
      </p:pic>
      <p:sp>
        <p:nvSpPr>
          <p:cNvPr id="474" name="Google Shape;474;g37d0c56675d_0_297"/>
          <p:cNvSpPr/>
          <p:nvPr/>
        </p:nvSpPr>
        <p:spPr>
          <a:xfrm>
            <a:off x="7251978" y="3908584"/>
            <a:ext cx="2207100" cy="276000"/>
          </a:xfrm>
          <a:prstGeom prst="rect">
            <a:avLst/>
          </a:prstGeom>
          <a:noFill/>
          <a:ln>
            <a:noFill/>
          </a:ln>
        </p:spPr>
        <p:txBody>
          <a:bodyPr anchorCtr="0" anchor="t" bIns="45700" lIns="91425" spcFirstLastPara="1" rIns="91425" wrap="square" tIns="45700">
            <a:noAutofit/>
          </a:bodyPr>
          <a:lstStyle/>
          <a:p>
            <a:pPr indent="0" lvl="0" marL="0" marR="0" rtl="0" algn="l">
              <a:lnSpc>
                <a:spcPct val="125100"/>
              </a:lnSpc>
              <a:spcBef>
                <a:spcPts val="0"/>
              </a:spcBef>
              <a:spcAft>
                <a:spcPts val="0"/>
              </a:spcAft>
              <a:buClr>
                <a:srgbClr val="4C4C4D"/>
              </a:buClr>
              <a:buSzPts val="1737"/>
              <a:buFont typeface="Crimson Pro"/>
              <a:buNone/>
            </a:pPr>
            <a:r>
              <a:rPr b="1" lang="en-US" sz="1737">
                <a:solidFill>
                  <a:srgbClr val="4C4C4D"/>
                </a:solidFill>
                <a:latin typeface="Crimson Pro"/>
                <a:ea typeface="Crimson Pro"/>
                <a:cs typeface="Crimson Pro"/>
                <a:sym typeface="Crimson Pro"/>
              </a:rPr>
              <a:t>Crash Analysis</a:t>
            </a:r>
            <a:endParaRPr sz="1737">
              <a:solidFill>
                <a:schemeClr val="dk1"/>
              </a:solidFill>
              <a:latin typeface="Calibri"/>
              <a:ea typeface="Calibri"/>
              <a:cs typeface="Calibri"/>
              <a:sym typeface="Calibri"/>
            </a:endParaRPr>
          </a:p>
        </p:txBody>
      </p:sp>
      <p:sp>
        <p:nvSpPr>
          <p:cNvPr id="475" name="Google Shape;475;g37d0c56675d_0_297"/>
          <p:cNvSpPr/>
          <p:nvPr/>
        </p:nvSpPr>
        <p:spPr>
          <a:xfrm>
            <a:off x="7251978" y="4290298"/>
            <a:ext cx="6760500" cy="847200"/>
          </a:xfrm>
          <a:prstGeom prst="rect">
            <a:avLst/>
          </a:prstGeom>
          <a:noFill/>
          <a:ln>
            <a:noFill/>
          </a:ln>
        </p:spPr>
        <p:txBody>
          <a:bodyPr anchorCtr="0" anchor="t" bIns="45700" lIns="91425" spcFirstLastPara="1" rIns="91425" wrap="square" tIns="45700">
            <a:noAutofit/>
          </a:bodyPr>
          <a:lstStyle/>
          <a:p>
            <a:pPr indent="0" lvl="0" marL="0" marR="0" rtl="0" algn="l">
              <a:lnSpc>
                <a:spcPct val="160071"/>
              </a:lnSpc>
              <a:spcBef>
                <a:spcPts val="0"/>
              </a:spcBef>
              <a:spcAft>
                <a:spcPts val="0"/>
              </a:spcAft>
              <a:buClr>
                <a:srgbClr val="4C4C4D"/>
              </a:buClr>
              <a:buSzPts val="1390"/>
              <a:buFont typeface="Heebo"/>
              <a:buNone/>
            </a:pPr>
            <a:r>
              <a:rPr lang="en-US" sz="1390">
                <a:solidFill>
                  <a:srgbClr val="4C4C4D"/>
                </a:solidFill>
                <a:latin typeface="Heebo"/>
                <a:ea typeface="Heebo"/>
                <a:cs typeface="Heebo"/>
                <a:sym typeface="Heebo"/>
              </a:rPr>
              <a:t>When a program crashes, analyzing thread stack traces can help you understand the sequence of events that led to the crash. This information is crucial for identifying the root cause of the crash and debugging the faulty code.</a:t>
            </a:r>
            <a:endParaRPr sz="1390">
              <a:solidFill>
                <a:schemeClr val="dk1"/>
              </a:solidFill>
              <a:latin typeface="Calibri"/>
              <a:ea typeface="Calibri"/>
              <a:cs typeface="Calibri"/>
              <a:sym typeface="Calibri"/>
            </a:endParaRPr>
          </a:p>
        </p:txBody>
      </p:sp>
      <p:pic>
        <p:nvPicPr>
          <p:cNvPr descr="preencoded.png" id="476" name="Google Shape;476;g37d0c56675d_0_297"/>
          <p:cNvPicPr preferRelativeResize="0"/>
          <p:nvPr/>
        </p:nvPicPr>
        <p:blipFill rotWithShape="1">
          <a:blip r:embed="rId7">
            <a:alphaModFix/>
          </a:blip>
          <a:srcRect b="0" l="0" r="0" t="0"/>
          <a:stretch/>
        </p:blipFill>
        <p:spPr>
          <a:xfrm>
            <a:off x="6104334" y="5314117"/>
            <a:ext cx="882848" cy="1582103"/>
          </a:xfrm>
          <a:prstGeom prst="rect">
            <a:avLst/>
          </a:prstGeom>
          <a:noFill/>
          <a:ln>
            <a:noFill/>
          </a:ln>
        </p:spPr>
      </p:pic>
      <p:sp>
        <p:nvSpPr>
          <p:cNvPr id="477" name="Google Shape;477;g37d0c56675d_0_297"/>
          <p:cNvSpPr/>
          <p:nvPr/>
        </p:nvSpPr>
        <p:spPr>
          <a:xfrm>
            <a:off x="7251972" y="5490674"/>
            <a:ext cx="4284600" cy="276000"/>
          </a:xfrm>
          <a:prstGeom prst="rect">
            <a:avLst/>
          </a:prstGeom>
          <a:noFill/>
          <a:ln>
            <a:noFill/>
          </a:ln>
        </p:spPr>
        <p:txBody>
          <a:bodyPr anchorCtr="0" anchor="t" bIns="45700" lIns="91425" spcFirstLastPara="1" rIns="91425" wrap="square" tIns="45700">
            <a:noAutofit/>
          </a:bodyPr>
          <a:lstStyle/>
          <a:p>
            <a:pPr indent="0" lvl="0" marL="0" marR="0" rtl="0" algn="l">
              <a:lnSpc>
                <a:spcPct val="125100"/>
              </a:lnSpc>
              <a:spcBef>
                <a:spcPts val="0"/>
              </a:spcBef>
              <a:spcAft>
                <a:spcPts val="0"/>
              </a:spcAft>
              <a:buClr>
                <a:srgbClr val="4C4C4D"/>
              </a:buClr>
              <a:buSzPts val="1737"/>
              <a:buFont typeface="Crimson Pro"/>
              <a:buNone/>
            </a:pPr>
            <a:r>
              <a:rPr b="1" lang="en-US" sz="1737">
                <a:solidFill>
                  <a:srgbClr val="4C4C4D"/>
                </a:solidFill>
                <a:latin typeface="Crimson Pro"/>
                <a:ea typeface="Crimson Pro"/>
                <a:cs typeface="Crimson Pro"/>
                <a:sym typeface="Crimson Pro"/>
              </a:rPr>
              <a:t>Performance Analysis</a:t>
            </a:r>
            <a:endParaRPr sz="1737">
              <a:solidFill>
                <a:schemeClr val="dk1"/>
              </a:solidFill>
              <a:latin typeface="Calibri"/>
              <a:ea typeface="Calibri"/>
              <a:cs typeface="Calibri"/>
              <a:sym typeface="Calibri"/>
            </a:endParaRPr>
          </a:p>
        </p:txBody>
      </p:sp>
      <p:sp>
        <p:nvSpPr>
          <p:cNvPr id="478" name="Google Shape;478;g37d0c56675d_0_297"/>
          <p:cNvSpPr/>
          <p:nvPr/>
        </p:nvSpPr>
        <p:spPr>
          <a:xfrm>
            <a:off x="7251978" y="5872401"/>
            <a:ext cx="6760500" cy="847200"/>
          </a:xfrm>
          <a:prstGeom prst="rect">
            <a:avLst/>
          </a:prstGeom>
          <a:noFill/>
          <a:ln>
            <a:noFill/>
          </a:ln>
        </p:spPr>
        <p:txBody>
          <a:bodyPr anchorCtr="0" anchor="t" bIns="45700" lIns="91425" spcFirstLastPara="1" rIns="91425" wrap="square" tIns="45700">
            <a:noAutofit/>
          </a:bodyPr>
          <a:lstStyle/>
          <a:p>
            <a:pPr indent="0" lvl="0" marL="0" marR="0" rtl="0" algn="l">
              <a:lnSpc>
                <a:spcPct val="160071"/>
              </a:lnSpc>
              <a:spcBef>
                <a:spcPts val="0"/>
              </a:spcBef>
              <a:spcAft>
                <a:spcPts val="0"/>
              </a:spcAft>
              <a:buClr>
                <a:srgbClr val="4C4C4D"/>
              </a:buClr>
              <a:buSzPts val="1390"/>
              <a:buFont typeface="Heebo"/>
              <a:buNone/>
            </a:pPr>
            <a:r>
              <a:rPr lang="en-US" sz="1390">
                <a:solidFill>
                  <a:srgbClr val="4C4C4D"/>
                </a:solidFill>
                <a:latin typeface="Heebo"/>
                <a:ea typeface="Heebo"/>
                <a:cs typeface="Heebo"/>
                <a:sym typeface="Heebo"/>
              </a:rPr>
              <a:t>Stack traces can also be used to analyze performance bottlenecks. By examining the function calls in a thread's stack, you can identify areas where excessive time is being spent, leading to performance degradation.</a:t>
            </a:r>
            <a:endParaRPr sz="139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7d0c56675d_0_315"/>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7d0c56675d_0_3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86" name="Google Shape;486;g37d0c56675d_0_315"/>
          <p:cNvPicPr preferRelativeResize="0"/>
          <p:nvPr/>
        </p:nvPicPr>
        <p:blipFill rotWithShape="1">
          <a:blip r:embed="rId3">
            <a:alphaModFix/>
          </a:blip>
          <a:srcRect b="0" l="0" r="0" t="0"/>
          <a:stretch/>
        </p:blipFill>
        <p:spPr>
          <a:xfrm>
            <a:off x="0" y="0"/>
            <a:ext cx="14630400" cy="3086100"/>
          </a:xfrm>
          <a:prstGeom prst="rect">
            <a:avLst/>
          </a:prstGeom>
          <a:noFill/>
          <a:ln>
            <a:noFill/>
          </a:ln>
        </p:spPr>
      </p:pic>
      <p:pic>
        <p:nvPicPr>
          <p:cNvPr descr="preencoded.png" id="487" name="Google Shape;487;g37d0c56675d_0_315"/>
          <p:cNvPicPr preferRelativeResize="0"/>
          <p:nvPr/>
        </p:nvPicPr>
        <p:blipFill rotWithShape="1">
          <a:blip r:embed="rId4">
            <a:alphaModFix/>
          </a:blip>
          <a:srcRect b="0" l="0" r="0" t="0"/>
          <a:stretch/>
        </p:blipFill>
        <p:spPr>
          <a:xfrm>
            <a:off x="5184338" y="308610"/>
            <a:ext cx="4261722" cy="2468880"/>
          </a:xfrm>
          <a:prstGeom prst="rect">
            <a:avLst/>
          </a:prstGeom>
          <a:noFill/>
          <a:ln>
            <a:noFill/>
          </a:ln>
        </p:spPr>
      </p:pic>
      <p:sp>
        <p:nvSpPr>
          <p:cNvPr id="488" name="Google Shape;488;g37d0c56675d_0_315"/>
          <p:cNvSpPr/>
          <p:nvPr/>
        </p:nvSpPr>
        <p:spPr>
          <a:xfrm>
            <a:off x="864012" y="4011925"/>
            <a:ext cx="128142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152D47"/>
              </a:buClr>
              <a:buSzPts val="4860"/>
              <a:buFont typeface="Crimson Pro"/>
              <a:buNone/>
            </a:pPr>
            <a:r>
              <a:rPr b="1" lang="en-US" sz="4860">
                <a:solidFill>
                  <a:srgbClr val="152D47"/>
                </a:solidFill>
                <a:latin typeface="Crimson Pro"/>
                <a:ea typeface="Crimson Pro"/>
                <a:cs typeface="Crimson Pro"/>
                <a:sym typeface="Crimson Pro"/>
              </a:rPr>
              <a:t>Network Usage Analysis</a:t>
            </a:r>
            <a:endParaRPr sz="4860">
              <a:solidFill>
                <a:schemeClr val="dk1"/>
              </a:solidFill>
              <a:latin typeface="Calibri"/>
              <a:ea typeface="Calibri"/>
              <a:cs typeface="Calibri"/>
              <a:sym typeface="Calibri"/>
            </a:endParaRPr>
          </a:p>
        </p:txBody>
      </p:sp>
      <p:sp>
        <p:nvSpPr>
          <p:cNvPr id="489" name="Google Shape;489;g37d0c56675d_0_315"/>
          <p:cNvSpPr/>
          <p:nvPr/>
        </p:nvSpPr>
        <p:spPr>
          <a:xfrm>
            <a:off x="864037" y="5153739"/>
            <a:ext cx="12902400" cy="2150100"/>
          </a:xfrm>
          <a:prstGeom prst="roundRect">
            <a:avLst>
              <a:gd fmla="val 1722" name="adj"/>
            </a:avLst>
          </a:prstGeom>
          <a:noFill/>
          <a:ln cap="flat" cmpd="sng" w="15225">
            <a:solidFill>
              <a:srgbClr val="000000">
                <a:alpha val="784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37d0c56675d_0_315"/>
          <p:cNvSpPr/>
          <p:nvPr/>
        </p:nvSpPr>
        <p:spPr>
          <a:xfrm>
            <a:off x="879277" y="5168979"/>
            <a:ext cx="12871800" cy="706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7d0c56675d_0_315"/>
          <p:cNvSpPr/>
          <p:nvPr/>
        </p:nvSpPr>
        <p:spPr>
          <a:xfrm>
            <a:off x="1126093" y="5324713"/>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Network Adapters</a:t>
            </a:r>
            <a:endParaRPr sz="1944">
              <a:solidFill>
                <a:schemeClr val="dk1"/>
              </a:solidFill>
              <a:latin typeface="Calibri"/>
              <a:ea typeface="Calibri"/>
              <a:cs typeface="Calibri"/>
              <a:sym typeface="Calibri"/>
            </a:endParaRPr>
          </a:p>
        </p:txBody>
      </p:sp>
      <p:sp>
        <p:nvSpPr>
          <p:cNvPr id="492" name="Google Shape;492;g37d0c56675d_0_315"/>
          <p:cNvSpPr/>
          <p:nvPr/>
        </p:nvSpPr>
        <p:spPr>
          <a:xfrm>
            <a:off x="7565827" y="5324713"/>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Network Usage</a:t>
            </a:r>
            <a:endParaRPr sz="1944">
              <a:solidFill>
                <a:schemeClr val="dk1"/>
              </a:solidFill>
              <a:latin typeface="Calibri"/>
              <a:ea typeface="Calibri"/>
              <a:cs typeface="Calibri"/>
              <a:sym typeface="Calibri"/>
            </a:endParaRPr>
          </a:p>
        </p:txBody>
      </p:sp>
      <p:sp>
        <p:nvSpPr>
          <p:cNvPr id="493" name="Google Shape;493;g37d0c56675d_0_315"/>
          <p:cNvSpPr/>
          <p:nvPr/>
        </p:nvSpPr>
        <p:spPr>
          <a:xfrm>
            <a:off x="879277" y="5875496"/>
            <a:ext cx="12871800" cy="706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7d0c56675d_0_315"/>
          <p:cNvSpPr/>
          <p:nvPr/>
        </p:nvSpPr>
        <p:spPr>
          <a:xfrm>
            <a:off x="1126093" y="6031230"/>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Detailed Statistics</a:t>
            </a:r>
            <a:endParaRPr sz="1944">
              <a:solidFill>
                <a:schemeClr val="dk1"/>
              </a:solidFill>
              <a:latin typeface="Calibri"/>
              <a:ea typeface="Calibri"/>
              <a:cs typeface="Calibri"/>
              <a:sym typeface="Calibri"/>
            </a:endParaRPr>
          </a:p>
        </p:txBody>
      </p:sp>
      <p:sp>
        <p:nvSpPr>
          <p:cNvPr id="495" name="Google Shape;495;g37d0c56675d_0_315"/>
          <p:cNvSpPr/>
          <p:nvPr/>
        </p:nvSpPr>
        <p:spPr>
          <a:xfrm>
            <a:off x="7565827" y="6031230"/>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Monitoring Bandwidth Consumption</a:t>
            </a:r>
            <a:endParaRPr sz="1944">
              <a:solidFill>
                <a:schemeClr val="dk1"/>
              </a:solidFill>
              <a:latin typeface="Calibri"/>
              <a:ea typeface="Calibri"/>
              <a:cs typeface="Calibri"/>
              <a:sym typeface="Calibri"/>
            </a:endParaRPr>
          </a:p>
        </p:txBody>
      </p:sp>
      <p:sp>
        <p:nvSpPr>
          <p:cNvPr id="496" name="Google Shape;496;g37d0c56675d_0_315"/>
          <p:cNvSpPr/>
          <p:nvPr/>
        </p:nvSpPr>
        <p:spPr>
          <a:xfrm>
            <a:off x="879277" y="6582013"/>
            <a:ext cx="12871800" cy="706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7d0c56675d_0_315"/>
          <p:cNvSpPr/>
          <p:nvPr/>
        </p:nvSpPr>
        <p:spPr>
          <a:xfrm>
            <a:off x="1126093" y="6737747"/>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Process-Level Breakdown</a:t>
            </a:r>
            <a:endParaRPr sz="1944">
              <a:solidFill>
                <a:schemeClr val="dk1"/>
              </a:solidFill>
              <a:latin typeface="Calibri"/>
              <a:ea typeface="Calibri"/>
              <a:cs typeface="Calibri"/>
              <a:sym typeface="Calibri"/>
            </a:endParaRPr>
          </a:p>
        </p:txBody>
      </p:sp>
      <p:sp>
        <p:nvSpPr>
          <p:cNvPr id="498" name="Google Shape;498;g37d0c56675d_0_315"/>
          <p:cNvSpPr/>
          <p:nvPr/>
        </p:nvSpPr>
        <p:spPr>
          <a:xfrm>
            <a:off x="7565827" y="6737747"/>
            <a:ext cx="59385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4C4C4D"/>
              </a:buClr>
              <a:buSzPts val="1944"/>
              <a:buFont typeface="Heebo"/>
              <a:buNone/>
            </a:pPr>
            <a:r>
              <a:rPr lang="en-US" sz="1944">
                <a:solidFill>
                  <a:srgbClr val="4C4C4D"/>
                </a:solidFill>
                <a:latin typeface="Heebo"/>
                <a:ea typeface="Heebo"/>
                <a:cs typeface="Heebo"/>
                <a:sym typeface="Heebo"/>
              </a:rPr>
              <a:t>Identifying Network Issues</a:t>
            </a:r>
            <a:endParaRPr sz="1944">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7d0c56675d_0_334"/>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37d0c56675d_0_334"/>
          <p:cNvSpPr/>
          <p:nvPr/>
        </p:nvSpPr>
        <p:spPr>
          <a:xfrm>
            <a:off x="0" y="0"/>
            <a:ext cx="14630400" cy="823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06" name="Google Shape;506;g37d0c56675d_0_334"/>
          <p:cNvPicPr preferRelativeResize="0"/>
          <p:nvPr/>
        </p:nvPicPr>
        <p:blipFill rotWithShape="1">
          <a:blip r:embed="rId3">
            <a:alphaModFix/>
          </a:blip>
          <a:srcRect b="0" l="0" r="0" t="0"/>
          <a:stretch/>
        </p:blipFill>
        <p:spPr>
          <a:xfrm>
            <a:off x="0" y="0"/>
            <a:ext cx="14630400" cy="2504123"/>
          </a:xfrm>
          <a:prstGeom prst="rect">
            <a:avLst/>
          </a:prstGeom>
          <a:noFill/>
          <a:ln>
            <a:noFill/>
          </a:ln>
        </p:spPr>
      </p:pic>
      <p:sp>
        <p:nvSpPr>
          <p:cNvPr id="507" name="Google Shape;507;g37d0c56675d_0_334"/>
          <p:cNvSpPr/>
          <p:nvPr/>
        </p:nvSpPr>
        <p:spPr>
          <a:xfrm>
            <a:off x="1843683" y="3055025"/>
            <a:ext cx="5008200" cy="625800"/>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152D47"/>
              </a:buClr>
              <a:buSzPts val="3943"/>
              <a:buFont typeface="Crimson Pro"/>
              <a:buNone/>
            </a:pPr>
            <a:r>
              <a:rPr b="1" lang="en-US" sz="3943">
                <a:solidFill>
                  <a:srgbClr val="152D47"/>
                </a:solidFill>
                <a:latin typeface="Crimson Pro"/>
                <a:ea typeface="Crimson Pro"/>
                <a:cs typeface="Crimson Pro"/>
                <a:sym typeface="Crimson Pro"/>
              </a:rPr>
              <a:t>Service Management</a:t>
            </a:r>
            <a:endParaRPr sz="3943">
              <a:solidFill>
                <a:schemeClr val="dk1"/>
              </a:solidFill>
              <a:latin typeface="Calibri"/>
              <a:ea typeface="Calibri"/>
              <a:cs typeface="Calibri"/>
              <a:sym typeface="Calibri"/>
            </a:endParaRPr>
          </a:p>
        </p:txBody>
      </p:sp>
      <p:pic>
        <p:nvPicPr>
          <p:cNvPr descr="preencoded.png" id="508" name="Google Shape;508;g37d0c56675d_0_334"/>
          <p:cNvPicPr preferRelativeResize="0"/>
          <p:nvPr/>
        </p:nvPicPr>
        <p:blipFill rotWithShape="1">
          <a:blip r:embed="rId4">
            <a:alphaModFix/>
          </a:blip>
          <a:srcRect b="0" l="0" r="0" t="0"/>
          <a:stretch/>
        </p:blipFill>
        <p:spPr>
          <a:xfrm>
            <a:off x="1843683" y="3981331"/>
            <a:ext cx="500777" cy="500777"/>
          </a:xfrm>
          <a:prstGeom prst="rect">
            <a:avLst/>
          </a:prstGeom>
          <a:noFill/>
          <a:ln>
            <a:noFill/>
          </a:ln>
        </p:spPr>
      </p:pic>
      <p:sp>
        <p:nvSpPr>
          <p:cNvPr id="509" name="Google Shape;509;g37d0c56675d_0_334"/>
          <p:cNvSpPr/>
          <p:nvPr/>
        </p:nvSpPr>
        <p:spPr>
          <a:xfrm>
            <a:off x="1843683" y="4682371"/>
            <a:ext cx="2504100" cy="312900"/>
          </a:xfrm>
          <a:prstGeom prst="rect">
            <a:avLst/>
          </a:prstGeom>
          <a:noFill/>
          <a:ln>
            <a:noFill/>
          </a:ln>
        </p:spPr>
        <p:txBody>
          <a:bodyPr anchorCtr="0" anchor="t" bIns="45700" lIns="91425" spcFirstLastPara="1" rIns="91425" wrap="square" tIns="45700">
            <a:noAutofit/>
          </a:bodyPr>
          <a:lstStyle/>
          <a:p>
            <a:pPr indent="0" lvl="0" marL="0" marR="0" rtl="0" algn="l">
              <a:lnSpc>
                <a:spcPct val="125063"/>
              </a:lnSpc>
              <a:spcBef>
                <a:spcPts val="0"/>
              </a:spcBef>
              <a:spcAft>
                <a:spcPts val="0"/>
              </a:spcAft>
              <a:buClr>
                <a:srgbClr val="4C4C4D"/>
              </a:buClr>
              <a:buSzPts val="1971"/>
              <a:buFont typeface="Crimson Pro"/>
              <a:buNone/>
            </a:pPr>
            <a:r>
              <a:rPr b="1" lang="en-US" sz="1971">
                <a:solidFill>
                  <a:srgbClr val="4C4C4D"/>
                </a:solidFill>
                <a:latin typeface="Crimson Pro"/>
                <a:ea typeface="Crimson Pro"/>
                <a:cs typeface="Crimson Pro"/>
                <a:sym typeface="Crimson Pro"/>
              </a:rPr>
              <a:t>Service Control</a:t>
            </a:r>
            <a:endParaRPr sz="1971">
              <a:solidFill>
                <a:schemeClr val="dk1"/>
              </a:solidFill>
              <a:latin typeface="Calibri"/>
              <a:ea typeface="Calibri"/>
              <a:cs typeface="Calibri"/>
              <a:sym typeface="Calibri"/>
            </a:endParaRPr>
          </a:p>
        </p:txBody>
      </p:sp>
      <p:sp>
        <p:nvSpPr>
          <p:cNvPr id="510" name="Google Shape;510;g37d0c56675d_0_334"/>
          <p:cNvSpPr/>
          <p:nvPr/>
        </p:nvSpPr>
        <p:spPr>
          <a:xfrm>
            <a:off x="1843683" y="5115401"/>
            <a:ext cx="2510400" cy="2243700"/>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4C4C4D"/>
              </a:buClr>
              <a:buSzPts val="1577"/>
              <a:buFont typeface="Heebo"/>
              <a:buNone/>
            </a:pPr>
            <a:r>
              <a:rPr lang="en-US" sz="1577">
                <a:solidFill>
                  <a:srgbClr val="4C4C4D"/>
                </a:solidFill>
                <a:latin typeface="Heebo"/>
                <a:ea typeface="Heebo"/>
                <a:cs typeface="Heebo"/>
                <a:sym typeface="Heebo"/>
              </a:rPr>
              <a:t>Process Hacker provides an advanced interface for managing Windows services, offering a comprehensive alternative to the traditional services.msc utility.</a:t>
            </a:r>
            <a:endParaRPr sz="1577">
              <a:solidFill>
                <a:schemeClr val="dk1"/>
              </a:solidFill>
              <a:latin typeface="Calibri"/>
              <a:ea typeface="Calibri"/>
              <a:cs typeface="Calibri"/>
              <a:sym typeface="Calibri"/>
            </a:endParaRPr>
          </a:p>
        </p:txBody>
      </p:sp>
      <p:pic>
        <p:nvPicPr>
          <p:cNvPr descr="preencoded.png" id="511" name="Google Shape;511;g37d0c56675d_0_334"/>
          <p:cNvPicPr preferRelativeResize="0"/>
          <p:nvPr/>
        </p:nvPicPr>
        <p:blipFill rotWithShape="1">
          <a:blip r:embed="rId5">
            <a:alphaModFix/>
          </a:blip>
          <a:srcRect b="0" l="0" r="0" t="0"/>
          <a:stretch/>
        </p:blipFill>
        <p:spPr>
          <a:xfrm>
            <a:off x="4654510" y="3981331"/>
            <a:ext cx="500777" cy="500777"/>
          </a:xfrm>
          <a:prstGeom prst="rect">
            <a:avLst/>
          </a:prstGeom>
          <a:noFill/>
          <a:ln>
            <a:noFill/>
          </a:ln>
        </p:spPr>
      </p:pic>
      <p:sp>
        <p:nvSpPr>
          <p:cNvPr id="512" name="Google Shape;512;g37d0c56675d_0_334"/>
          <p:cNvSpPr/>
          <p:nvPr/>
        </p:nvSpPr>
        <p:spPr>
          <a:xfrm>
            <a:off x="4654510" y="4682371"/>
            <a:ext cx="2504100" cy="312900"/>
          </a:xfrm>
          <a:prstGeom prst="rect">
            <a:avLst/>
          </a:prstGeom>
          <a:noFill/>
          <a:ln>
            <a:noFill/>
          </a:ln>
        </p:spPr>
        <p:txBody>
          <a:bodyPr anchorCtr="0" anchor="t" bIns="45700" lIns="91425" spcFirstLastPara="1" rIns="91425" wrap="square" tIns="45700">
            <a:noAutofit/>
          </a:bodyPr>
          <a:lstStyle/>
          <a:p>
            <a:pPr indent="0" lvl="0" marL="0" marR="0" rtl="0" algn="l">
              <a:lnSpc>
                <a:spcPct val="125063"/>
              </a:lnSpc>
              <a:spcBef>
                <a:spcPts val="0"/>
              </a:spcBef>
              <a:spcAft>
                <a:spcPts val="0"/>
              </a:spcAft>
              <a:buClr>
                <a:srgbClr val="4C4C4D"/>
              </a:buClr>
              <a:buSzPts val="1971"/>
              <a:buFont typeface="Crimson Pro"/>
              <a:buNone/>
            </a:pPr>
            <a:r>
              <a:rPr b="1" lang="en-US" sz="1971">
                <a:solidFill>
                  <a:srgbClr val="4C4C4D"/>
                </a:solidFill>
                <a:latin typeface="Crimson Pro"/>
                <a:ea typeface="Crimson Pro"/>
                <a:cs typeface="Crimson Pro"/>
                <a:sym typeface="Crimson Pro"/>
              </a:rPr>
              <a:t>Service Management</a:t>
            </a:r>
            <a:endParaRPr sz="1971">
              <a:solidFill>
                <a:schemeClr val="dk1"/>
              </a:solidFill>
              <a:latin typeface="Calibri"/>
              <a:ea typeface="Calibri"/>
              <a:cs typeface="Calibri"/>
              <a:sym typeface="Calibri"/>
            </a:endParaRPr>
          </a:p>
        </p:txBody>
      </p:sp>
      <p:sp>
        <p:nvSpPr>
          <p:cNvPr id="513" name="Google Shape;513;g37d0c56675d_0_334"/>
          <p:cNvSpPr/>
          <p:nvPr/>
        </p:nvSpPr>
        <p:spPr>
          <a:xfrm>
            <a:off x="4654510" y="5115401"/>
            <a:ext cx="2510400" cy="1923000"/>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4C4C4D"/>
              </a:buClr>
              <a:buSzPts val="1577"/>
              <a:buFont typeface="Heebo"/>
              <a:buNone/>
            </a:pPr>
            <a:r>
              <a:rPr lang="en-US" sz="1577">
                <a:solidFill>
                  <a:srgbClr val="4C4C4D"/>
                </a:solidFill>
                <a:latin typeface="Heebo"/>
                <a:ea typeface="Heebo"/>
                <a:cs typeface="Heebo"/>
                <a:sym typeface="Heebo"/>
              </a:rPr>
              <a:t>You can start, stop, restart, or pause services directly from Process Hacker, granting you granular control over your system's services.</a:t>
            </a:r>
            <a:endParaRPr sz="1577">
              <a:solidFill>
                <a:schemeClr val="dk1"/>
              </a:solidFill>
              <a:latin typeface="Calibri"/>
              <a:ea typeface="Calibri"/>
              <a:cs typeface="Calibri"/>
              <a:sym typeface="Calibri"/>
            </a:endParaRPr>
          </a:p>
        </p:txBody>
      </p:sp>
      <p:pic>
        <p:nvPicPr>
          <p:cNvPr descr="preencoded.png" id="514" name="Google Shape;514;g37d0c56675d_0_334"/>
          <p:cNvPicPr preferRelativeResize="0"/>
          <p:nvPr/>
        </p:nvPicPr>
        <p:blipFill rotWithShape="1">
          <a:blip r:embed="rId6">
            <a:alphaModFix/>
          </a:blip>
          <a:srcRect b="0" l="0" r="0" t="0"/>
          <a:stretch/>
        </p:blipFill>
        <p:spPr>
          <a:xfrm>
            <a:off x="7465338" y="3981331"/>
            <a:ext cx="500777" cy="500777"/>
          </a:xfrm>
          <a:prstGeom prst="rect">
            <a:avLst/>
          </a:prstGeom>
          <a:noFill/>
          <a:ln>
            <a:noFill/>
          </a:ln>
        </p:spPr>
      </p:pic>
      <p:sp>
        <p:nvSpPr>
          <p:cNvPr id="515" name="Google Shape;515;g37d0c56675d_0_334"/>
          <p:cNvSpPr/>
          <p:nvPr/>
        </p:nvSpPr>
        <p:spPr>
          <a:xfrm>
            <a:off x="7465338" y="4682371"/>
            <a:ext cx="2504100" cy="312900"/>
          </a:xfrm>
          <a:prstGeom prst="rect">
            <a:avLst/>
          </a:prstGeom>
          <a:noFill/>
          <a:ln>
            <a:noFill/>
          </a:ln>
        </p:spPr>
        <p:txBody>
          <a:bodyPr anchorCtr="0" anchor="t" bIns="45700" lIns="91425" spcFirstLastPara="1" rIns="91425" wrap="square" tIns="45700">
            <a:noAutofit/>
          </a:bodyPr>
          <a:lstStyle/>
          <a:p>
            <a:pPr indent="0" lvl="0" marL="0" marR="0" rtl="0" algn="l">
              <a:lnSpc>
                <a:spcPct val="125063"/>
              </a:lnSpc>
              <a:spcBef>
                <a:spcPts val="0"/>
              </a:spcBef>
              <a:spcAft>
                <a:spcPts val="0"/>
              </a:spcAft>
              <a:buClr>
                <a:srgbClr val="4C4C4D"/>
              </a:buClr>
              <a:buSzPts val="1971"/>
              <a:buFont typeface="Crimson Pro"/>
              <a:buNone/>
            </a:pPr>
            <a:r>
              <a:rPr b="1" lang="en-US" sz="1971">
                <a:solidFill>
                  <a:srgbClr val="4C4C4D"/>
                </a:solidFill>
                <a:latin typeface="Crimson Pro"/>
                <a:ea typeface="Crimson Pro"/>
                <a:cs typeface="Crimson Pro"/>
                <a:sym typeface="Crimson Pro"/>
              </a:rPr>
              <a:t>Service Configuration</a:t>
            </a:r>
            <a:endParaRPr sz="1971">
              <a:solidFill>
                <a:schemeClr val="dk1"/>
              </a:solidFill>
              <a:latin typeface="Calibri"/>
              <a:ea typeface="Calibri"/>
              <a:cs typeface="Calibri"/>
              <a:sym typeface="Calibri"/>
            </a:endParaRPr>
          </a:p>
        </p:txBody>
      </p:sp>
      <p:sp>
        <p:nvSpPr>
          <p:cNvPr id="516" name="Google Shape;516;g37d0c56675d_0_334"/>
          <p:cNvSpPr/>
          <p:nvPr/>
        </p:nvSpPr>
        <p:spPr>
          <a:xfrm>
            <a:off x="7465338" y="5115401"/>
            <a:ext cx="2510400" cy="2564100"/>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4C4C4D"/>
              </a:buClr>
              <a:buSzPts val="1577"/>
              <a:buFont typeface="Heebo"/>
              <a:buNone/>
            </a:pPr>
            <a:r>
              <a:rPr lang="en-US" sz="1577">
                <a:solidFill>
                  <a:srgbClr val="4C4C4D"/>
                </a:solidFill>
                <a:latin typeface="Heebo"/>
                <a:ea typeface="Heebo"/>
                <a:cs typeface="Heebo"/>
                <a:sym typeface="Heebo"/>
              </a:rPr>
              <a:t>The tool allows you to modify service properties, including their startup type, dependencies, and descriptions, enabling you to customize service behavior to your preferences.</a:t>
            </a:r>
            <a:endParaRPr sz="1577">
              <a:solidFill>
                <a:schemeClr val="dk1"/>
              </a:solidFill>
              <a:latin typeface="Calibri"/>
              <a:ea typeface="Calibri"/>
              <a:cs typeface="Calibri"/>
              <a:sym typeface="Calibri"/>
            </a:endParaRPr>
          </a:p>
        </p:txBody>
      </p:sp>
      <p:pic>
        <p:nvPicPr>
          <p:cNvPr descr="preencoded.png" id="517" name="Google Shape;517;g37d0c56675d_0_334"/>
          <p:cNvPicPr preferRelativeResize="0"/>
          <p:nvPr/>
        </p:nvPicPr>
        <p:blipFill rotWithShape="1">
          <a:blip r:embed="rId7">
            <a:alphaModFix/>
          </a:blip>
          <a:srcRect b="0" l="0" r="0" t="0"/>
          <a:stretch/>
        </p:blipFill>
        <p:spPr>
          <a:xfrm>
            <a:off x="10276165" y="3981331"/>
            <a:ext cx="500777" cy="500777"/>
          </a:xfrm>
          <a:prstGeom prst="rect">
            <a:avLst/>
          </a:prstGeom>
          <a:noFill/>
          <a:ln>
            <a:noFill/>
          </a:ln>
        </p:spPr>
      </p:pic>
      <p:sp>
        <p:nvSpPr>
          <p:cNvPr id="518" name="Google Shape;518;g37d0c56675d_0_334"/>
          <p:cNvSpPr/>
          <p:nvPr/>
        </p:nvSpPr>
        <p:spPr>
          <a:xfrm>
            <a:off x="10276165" y="4682371"/>
            <a:ext cx="2504100" cy="312900"/>
          </a:xfrm>
          <a:prstGeom prst="rect">
            <a:avLst/>
          </a:prstGeom>
          <a:noFill/>
          <a:ln>
            <a:noFill/>
          </a:ln>
        </p:spPr>
        <p:txBody>
          <a:bodyPr anchorCtr="0" anchor="t" bIns="45700" lIns="91425" spcFirstLastPara="1" rIns="91425" wrap="square" tIns="45700">
            <a:noAutofit/>
          </a:bodyPr>
          <a:lstStyle/>
          <a:p>
            <a:pPr indent="0" lvl="0" marL="0" marR="0" rtl="0" algn="l">
              <a:lnSpc>
                <a:spcPct val="125063"/>
              </a:lnSpc>
              <a:spcBef>
                <a:spcPts val="0"/>
              </a:spcBef>
              <a:spcAft>
                <a:spcPts val="0"/>
              </a:spcAft>
              <a:buClr>
                <a:srgbClr val="4C4C4D"/>
              </a:buClr>
              <a:buSzPts val="1971"/>
              <a:buFont typeface="Crimson Pro"/>
              <a:buNone/>
            </a:pPr>
            <a:r>
              <a:rPr b="1" lang="en-US" sz="1971">
                <a:solidFill>
                  <a:srgbClr val="4C4C4D"/>
                </a:solidFill>
                <a:latin typeface="Crimson Pro"/>
                <a:ea typeface="Crimson Pro"/>
                <a:cs typeface="Crimson Pro"/>
                <a:sym typeface="Crimson Pro"/>
              </a:rPr>
              <a:t>Driver Services</a:t>
            </a:r>
            <a:endParaRPr sz="1971">
              <a:solidFill>
                <a:schemeClr val="dk1"/>
              </a:solidFill>
              <a:latin typeface="Calibri"/>
              <a:ea typeface="Calibri"/>
              <a:cs typeface="Calibri"/>
              <a:sym typeface="Calibri"/>
            </a:endParaRPr>
          </a:p>
        </p:txBody>
      </p:sp>
      <p:sp>
        <p:nvSpPr>
          <p:cNvPr id="519" name="Google Shape;519;g37d0c56675d_0_334"/>
          <p:cNvSpPr/>
          <p:nvPr/>
        </p:nvSpPr>
        <p:spPr>
          <a:xfrm>
            <a:off x="10276165" y="5115401"/>
            <a:ext cx="2510400" cy="2243700"/>
          </a:xfrm>
          <a:prstGeom prst="rect">
            <a:avLst/>
          </a:prstGeom>
          <a:noFill/>
          <a:ln>
            <a:noFill/>
          </a:ln>
        </p:spPr>
        <p:txBody>
          <a:bodyPr anchorCtr="0" anchor="t" bIns="45700" lIns="91425" spcFirstLastPara="1" rIns="91425" wrap="square" tIns="45700">
            <a:noAutofit/>
          </a:bodyPr>
          <a:lstStyle/>
          <a:p>
            <a:pPr indent="0" lvl="0" marL="0" marR="0" rtl="0" algn="l">
              <a:lnSpc>
                <a:spcPct val="160050"/>
              </a:lnSpc>
              <a:spcBef>
                <a:spcPts val="0"/>
              </a:spcBef>
              <a:spcAft>
                <a:spcPts val="0"/>
              </a:spcAft>
              <a:buClr>
                <a:srgbClr val="4C4C4D"/>
              </a:buClr>
              <a:buSzPts val="1577"/>
              <a:buFont typeface="Heebo"/>
              <a:buNone/>
            </a:pPr>
            <a:r>
              <a:rPr lang="en-US" sz="1577">
                <a:solidFill>
                  <a:srgbClr val="4C4C4D"/>
                </a:solidFill>
                <a:latin typeface="Heebo"/>
                <a:ea typeface="Heebo"/>
                <a:cs typeface="Heebo"/>
                <a:sym typeface="Heebo"/>
              </a:rPr>
              <a:t>Process Hacker displays entries for both normal user-mode services and driver services, providing a comprehensive view of all active services on your system.</a:t>
            </a:r>
            <a:endParaRPr sz="1577">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7d0c56675d_0_354"/>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7d0c56675d_0_35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27" name="Google Shape;527;g37d0c56675d_0_354"/>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528" name="Google Shape;528;g37d0c56675d_0_354"/>
          <p:cNvPicPr preferRelativeResize="0"/>
          <p:nvPr/>
        </p:nvPicPr>
        <p:blipFill rotWithShape="1">
          <a:blip r:embed="rId4">
            <a:alphaModFix/>
          </a:blip>
          <a:srcRect b="0" l="0" r="0" t="0"/>
          <a:stretch/>
        </p:blipFill>
        <p:spPr>
          <a:xfrm>
            <a:off x="218480" y="2652236"/>
            <a:ext cx="5049322" cy="2925128"/>
          </a:xfrm>
          <a:prstGeom prst="rect">
            <a:avLst/>
          </a:prstGeom>
          <a:noFill/>
          <a:ln>
            <a:noFill/>
          </a:ln>
        </p:spPr>
      </p:pic>
      <p:sp>
        <p:nvSpPr>
          <p:cNvPr id="529" name="Google Shape;529;g37d0c56675d_0_354"/>
          <p:cNvSpPr/>
          <p:nvPr/>
        </p:nvSpPr>
        <p:spPr>
          <a:xfrm>
            <a:off x="6098241" y="1179550"/>
            <a:ext cx="7700700" cy="633600"/>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152D47"/>
              </a:buClr>
              <a:buSzPts val="3441"/>
              <a:buFont typeface="Crimson Pro"/>
              <a:buNone/>
            </a:pPr>
            <a:r>
              <a:rPr b="1" lang="en-US" sz="3441">
                <a:solidFill>
                  <a:srgbClr val="152D47"/>
                </a:solidFill>
                <a:latin typeface="Crimson Pro"/>
                <a:ea typeface="Crimson Pro"/>
                <a:cs typeface="Crimson Pro"/>
                <a:sym typeface="Crimson Pro"/>
              </a:rPr>
              <a:t>GPU Usage Monitoring</a:t>
            </a:r>
            <a:endParaRPr sz="3441">
              <a:solidFill>
                <a:schemeClr val="dk1"/>
              </a:solidFill>
              <a:latin typeface="Calibri"/>
              <a:ea typeface="Calibri"/>
              <a:cs typeface="Calibri"/>
              <a:sym typeface="Calibri"/>
            </a:endParaRPr>
          </a:p>
        </p:txBody>
      </p:sp>
      <p:sp>
        <p:nvSpPr>
          <p:cNvPr id="530" name="Google Shape;530;g37d0c56675d_0_354"/>
          <p:cNvSpPr/>
          <p:nvPr/>
        </p:nvSpPr>
        <p:spPr>
          <a:xfrm>
            <a:off x="6098262" y="2184678"/>
            <a:ext cx="393300" cy="393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7d0c56675d_0_354"/>
          <p:cNvSpPr/>
          <p:nvPr/>
        </p:nvSpPr>
        <p:spPr>
          <a:xfrm>
            <a:off x="6248043" y="2250162"/>
            <a:ext cx="93900" cy="26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65"/>
              <a:buFont typeface="Crimson Pro"/>
              <a:buNone/>
            </a:pPr>
            <a:r>
              <a:rPr b="1" lang="en-US" sz="2065">
                <a:solidFill>
                  <a:srgbClr val="4C4C4D"/>
                </a:solidFill>
                <a:latin typeface="Crimson Pro"/>
                <a:ea typeface="Crimson Pro"/>
                <a:cs typeface="Crimson Pro"/>
                <a:sym typeface="Crimson Pro"/>
              </a:rPr>
              <a:t>1</a:t>
            </a:r>
            <a:endParaRPr sz="2065">
              <a:solidFill>
                <a:schemeClr val="dk1"/>
              </a:solidFill>
              <a:latin typeface="Calibri"/>
              <a:ea typeface="Calibri"/>
              <a:cs typeface="Calibri"/>
              <a:sym typeface="Calibri"/>
            </a:endParaRPr>
          </a:p>
        </p:txBody>
      </p:sp>
      <p:sp>
        <p:nvSpPr>
          <p:cNvPr id="532" name="Google Shape;532;g37d0c56675d_0_354"/>
          <p:cNvSpPr/>
          <p:nvPr/>
        </p:nvSpPr>
        <p:spPr>
          <a:xfrm>
            <a:off x="6666428" y="2184678"/>
            <a:ext cx="2185500" cy="273300"/>
          </a:xfrm>
          <a:prstGeom prst="rect">
            <a:avLst/>
          </a:prstGeom>
          <a:noFill/>
          <a:ln>
            <a:noFill/>
          </a:ln>
        </p:spPr>
        <p:txBody>
          <a:bodyPr anchorCtr="0" anchor="t" bIns="45700" lIns="91425" spcFirstLastPara="1" rIns="91425" wrap="square" tIns="45700">
            <a:noAutofit/>
          </a:bodyPr>
          <a:lstStyle/>
          <a:p>
            <a:pPr indent="0" lvl="0" marL="0" marR="0" rtl="0" algn="l">
              <a:lnSpc>
                <a:spcPct val="125058"/>
              </a:lnSpc>
              <a:spcBef>
                <a:spcPts val="0"/>
              </a:spcBef>
              <a:spcAft>
                <a:spcPts val="0"/>
              </a:spcAft>
              <a:buClr>
                <a:srgbClr val="4C4C4D"/>
              </a:buClr>
              <a:buSzPts val="1720"/>
              <a:buFont typeface="Crimson Pro"/>
              <a:buNone/>
            </a:pPr>
            <a:r>
              <a:rPr b="1" lang="en-US" sz="1720">
                <a:solidFill>
                  <a:srgbClr val="4C4C4D"/>
                </a:solidFill>
                <a:latin typeface="Crimson Pro"/>
                <a:ea typeface="Crimson Pro"/>
                <a:cs typeface="Crimson Pro"/>
                <a:sym typeface="Crimson Pro"/>
              </a:rPr>
              <a:t>GPU Utilization</a:t>
            </a:r>
            <a:endParaRPr sz="1720">
              <a:solidFill>
                <a:schemeClr val="dk1"/>
              </a:solidFill>
              <a:latin typeface="Calibri"/>
              <a:ea typeface="Calibri"/>
              <a:cs typeface="Calibri"/>
              <a:sym typeface="Calibri"/>
            </a:endParaRPr>
          </a:p>
        </p:txBody>
      </p:sp>
      <p:sp>
        <p:nvSpPr>
          <p:cNvPr id="533" name="Google Shape;533;g37d0c56675d_0_354"/>
          <p:cNvSpPr/>
          <p:nvPr/>
        </p:nvSpPr>
        <p:spPr>
          <a:xfrm>
            <a:off x="6666428" y="2562820"/>
            <a:ext cx="7352100" cy="559500"/>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C4C4D"/>
              </a:buClr>
              <a:buSzPts val="1377"/>
              <a:buFont typeface="Heebo"/>
              <a:buNone/>
            </a:pPr>
            <a:r>
              <a:rPr lang="en-US" sz="1377">
                <a:solidFill>
                  <a:srgbClr val="4C4C4D"/>
                </a:solidFill>
                <a:latin typeface="Heebo"/>
                <a:ea typeface="Heebo"/>
                <a:cs typeface="Heebo"/>
                <a:sym typeface="Heebo"/>
              </a:rPr>
              <a:t>Process Hacker allows you to monitor the GPU usage of running processes, providing insights into how different applications are utilizing the graphics processing unit.</a:t>
            </a:r>
            <a:endParaRPr sz="1377">
              <a:solidFill>
                <a:schemeClr val="dk1"/>
              </a:solidFill>
              <a:latin typeface="Calibri"/>
              <a:ea typeface="Calibri"/>
              <a:cs typeface="Calibri"/>
              <a:sym typeface="Calibri"/>
            </a:endParaRPr>
          </a:p>
        </p:txBody>
      </p:sp>
      <p:sp>
        <p:nvSpPr>
          <p:cNvPr id="534" name="Google Shape;534;g37d0c56675d_0_354"/>
          <p:cNvSpPr/>
          <p:nvPr/>
        </p:nvSpPr>
        <p:spPr>
          <a:xfrm>
            <a:off x="6098262" y="3493889"/>
            <a:ext cx="393300" cy="393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37d0c56675d_0_354"/>
          <p:cNvSpPr/>
          <p:nvPr/>
        </p:nvSpPr>
        <p:spPr>
          <a:xfrm>
            <a:off x="6229826" y="3559373"/>
            <a:ext cx="130200" cy="26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65"/>
              <a:buFont typeface="Crimson Pro"/>
              <a:buNone/>
            </a:pPr>
            <a:r>
              <a:rPr b="1" lang="en-US" sz="2065">
                <a:solidFill>
                  <a:srgbClr val="4C4C4D"/>
                </a:solidFill>
                <a:latin typeface="Crimson Pro"/>
                <a:ea typeface="Crimson Pro"/>
                <a:cs typeface="Crimson Pro"/>
                <a:sym typeface="Crimson Pro"/>
              </a:rPr>
              <a:t>2</a:t>
            </a:r>
            <a:endParaRPr sz="2065">
              <a:solidFill>
                <a:schemeClr val="dk1"/>
              </a:solidFill>
              <a:latin typeface="Calibri"/>
              <a:ea typeface="Calibri"/>
              <a:cs typeface="Calibri"/>
              <a:sym typeface="Calibri"/>
            </a:endParaRPr>
          </a:p>
        </p:txBody>
      </p:sp>
      <p:sp>
        <p:nvSpPr>
          <p:cNvPr id="536" name="Google Shape;536;g37d0c56675d_0_354"/>
          <p:cNvSpPr/>
          <p:nvPr/>
        </p:nvSpPr>
        <p:spPr>
          <a:xfrm>
            <a:off x="6666422" y="3493900"/>
            <a:ext cx="4513200" cy="273300"/>
          </a:xfrm>
          <a:prstGeom prst="rect">
            <a:avLst/>
          </a:prstGeom>
          <a:noFill/>
          <a:ln>
            <a:noFill/>
          </a:ln>
        </p:spPr>
        <p:txBody>
          <a:bodyPr anchorCtr="0" anchor="t" bIns="45700" lIns="91425" spcFirstLastPara="1" rIns="91425" wrap="square" tIns="45700">
            <a:noAutofit/>
          </a:bodyPr>
          <a:lstStyle/>
          <a:p>
            <a:pPr indent="0" lvl="0" marL="0" marR="0" rtl="0" algn="l">
              <a:lnSpc>
                <a:spcPct val="125058"/>
              </a:lnSpc>
              <a:spcBef>
                <a:spcPts val="0"/>
              </a:spcBef>
              <a:spcAft>
                <a:spcPts val="0"/>
              </a:spcAft>
              <a:buClr>
                <a:srgbClr val="4C4C4D"/>
              </a:buClr>
              <a:buSzPts val="1720"/>
              <a:buFont typeface="Crimson Pro"/>
              <a:buNone/>
            </a:pPr>
            <a:r>
              <a:rPr b="1" lang="en-US" sz="1720">
                <a:solidFill>
                  <a:srgbClr val="4C4C4D"/>
                </a:solidFill>
                <a:latin typeface="Crimson Pro"/>
                <a:ea typeface="Crimson Pro"/>
                <a:cs typeface="Crimson Pro"/>
                <a:sym typeface="Crimson Pro"/>
              </a:rPr>
              <a:t>Performance Analysis</a:t>
            </a:r>
            <a:endParaRPr sz="1720">
              <a:solidFill>
                <a:schemeClr val="dk1"/>
              </a:solidFill>
              <a:latin typeface="Calibri"/>
              <a:ea typeface="Calibri"/>
              <a:cs typeface="Calibri"/>
              <a:sym typeface="Calibri"/>
            </a:endParaRPr>
          </a:p>
        </p:txBody>
      </p:sp>
      <p:sp>
        <p:nvSpPr>
          <p:cNvPr id="537" name="Google Shape;537;g37d0c56675d_0_354"/>
          <p:cNvSpPr/>
          <p:nvPr/>
        </p:nvSpPr>
        <p:spPr>
          <a:xfrm>
            <a:off x="6666428" y="3872032"/>
            <a:ext cx="7352100" cy="559500"/>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C4C4D"/>
              </a:buClr>
              <a:buSzPts val="1377"/>
              <a:buFont typeface="Heebo"/>
              <a:buNone/>
            </a:pPr>
            <a:r>
              <a:rPr lang="en-US" sz="1377">
                <a:solidFill>
                  <a:srgbClr val="4C4C4D"/>
                </a:solidFill>
                <a:latin typeface="Heebo"/>
                <a:ea typeface="Heebo"/>
                <a:cs typeface="Heebo"/>
                <a:sym typeface="Heebo"/>
              </a:rPr>
              <a:t>By observing GPU usage, you can identify processes that are consuming excessive GPU resources, potentially causing slowdowns or performance issues.</a:t>
            </a:r>
            <a:endParaRPr sz="1377">
              <a:solidFill>
                <a:schemeClr val="dk1"/>
              </a:solidFill>
              <a:latin typeface="Calibri"/>
              <a:ea typeface="Calibri"/>
              <a:cs typeface="Calibri"/>
              <a:sym typeface="Calibri"/>
            </a:endParaRPr>
          </a:p>
        </p:txBody>
      </p:sp>
      <p:sp>
        <p:nvSpPr>
          <p:cNvPr id="538" name="Google Shape;538;g37d0c56675d_0_354"/>
          <p:cNvSpPr/>
          <p:nvPr/>
        </p:nvSpPr>
        <p:spPr>
          <a:xfrm>
            <a:off x="6098262" y="4803100"/>
            <a:ext cx="393300" cy="393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7d0c56675d_0_354"/>
          <p:cNvSpPr/>
          <p:nvPr/>
        </p:nvSpPr>
        <p:spPr>
          <a:xfrm>
            <a:off x="6231731" y="4868585"/>
            <a:ext cx="126300" cy="26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65"/>
              <a:buFont typeface="Crimson Pro"/>
              <a:buNone/>
            </a:pPr>
            <a:r>
              <a:rPr b="1" lang="en-US" sz="2065">
                <a:solidFill>
                  <a:srgbClr val="4C4C4D"/>
                </a:solidFill>
                <a:latin typeface="Crimson Pro"/>
                <a:ea typeface="Crimson Pro"/>
                <a:cs typeface="Crimson Pro"/>
                <a:sym typeface="Crimson Pro"/>
              </a:rPr>
              <a:t>3</a:t>
            </a:r>
            <a:endParaRPr sz="2065">
              <a:solidFill>
                <a:schemeClr val="dk1"/>
              </a:solidFill>
              <a:latin typeface="Calibri"/>
              <a:ea typeface="Calibri"/>
              <a:cs typeface="Calibri"/>
              <a:sym typeface="Calibri"/>
            </a:endParaRPr>
          </a:p>
        </p:txBody>
      </p:sp>
      <p:sp>
        <p:nvSpPr>
          <p:cNvPr id="540" name="Google Shape;540;g37d0c56675d_0_354"/>
          <p:cNvSpPr/>
          <p:nvPr/>
        </p:nvSpPr>
        <p:spPr>
          <a:xfrm>
            <a:off x="6666428" y="4803100"/>
            <a:ext cx="2185500" cy="273300"/>
          </a:xfrm>
          <a:prstGeom prst="rect">
            <a:avLst/>
          </a:prstGeom>
          <a:noFill/>
          <a:ln>
            <a:noFill/>
          </a:ln>
        </p:spPr>
        <p:txBody>
          <a:bodyPr anchorCtr="0" anchor="t" bIns="45700" lIns="91425" spcFirstLastPara="1" rIns="91425" wrap="square" tIns="45700">
            <a:noAutofit/>
          </a:bodyPr>
          <a:lstStyle/>
          <a:p>
            <a:pPr indent="0" lvl="0" marL="0" marR="0" rtl="0" algn="l">
              <a:lnSpc>
                <a:spcPct val="125058"/>
              </a:lnSpc>
              <a:spcBef>
                <a:spcPts val="0"/>
              </a:spcBef>
              <a:spcAft>
                <a:spcPts val="0"/>
              </a:spcAft>
              <a:buClr>
                <a:srgbClr val="4C4C4D"/>
              </a:buClr>
              <a:buSzPts val="1720"/>
              <a:buFont typeface="Crimson Pro"/>
              <a:buNone/>
            </a:pPr>
            <a:r>
              <a:rPr b="1" lang="en-US" sz="1720">
                <a:solidFill>
                  <a:srgbClr val="4C4C4D"/>
                </a:solidFill>
                <a:latin typeface="Crimson Pro"/>
                <a:ea typeface="Crimson Pro"/>
                <a:cs typeface="Crimson Pro"/>
                <a:sym typeface="Crimson Pro"/>
              </a:rPr>
              <a:t>Troubleshooting</a:t>
            </a:r>
            <a:endParaRPr sz="1720">
              <a:solidFill>
                <a:schemeClr val="dk1"/>
              </a:solidFill>
              <a:latin typeface="Calibri"/>
              <a:ea typeface="Calibri"/>
              <a:cs typeface="Calibri"/>
              <a:sym typeface="Calibri"/>
            </a:endParaRPr>
          </a:p>
        </p:txBody>
      </p:sp>
      <p:sp>
        <p:nvSpPr>
          <p:cNvPr id="541" name="Google Shape;541;g37d0c56675d_0_354"/>
          <p:cNvSpPr/>
          <p:nvPr/>
        </p:nvSpPr>
        <p:spPr>
          <a:xfrm>
            <a:off x="6666428" y="5181243"/>
            <a:ext cx="7352100" cy="559500"/>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C4C4D"/>
              </a:buClr>
              <a:buSzPts val="1377"/>
              <a:buFont typeface="Heebo"/>
              <a:buNone/>
            </a:pPr>
            <a:r>
              <a:rPr lang="en-US" sz="1377">
                <a:solidFill>
                  <a:srgbClr val="4C4C4D"/>
                </a:solidFill>
                <a:latin typeface="Heebo"/>
                <a:ea typeface="Heebo"/>
                <a:cs typeface="Heebo"/>
                <a:sym typeface="Heebo"/>
              </a:rPr>
              <a:t>Process Hacker's GPU usage monitoring can help troubleshoot graphics-related problems, allowing you to identify the root cause of performance issues or rendering glitches.</a:t>
            </a:r>
            <a:endParaRPr sz="1377">
              <a:solidFill>
                <a:schemeClr val="dk1"/>
              </a:solidFill>
              <a:latin typeface="Calibri"/>
              <a:ea typeface="Calibri"/>
              <a:cs typeface="Calibri"/>
              <a:sym typeface="Calibri"/>
            </a:endParaRPr>
          </a:p>
        </p:txBody>
      </p:sp>
      <p:sp>
        <p:nvSpPr>
          <p:cNvPr id="542" name="Google Shape;542;g37d0c56675d_0_354"/>
          <p:cNvSpPr/>
          <p:nvPr/>
        </p:nvSpPr>
        <p:spPr>
          <a:xfrm>
            <a:off x="6098262" y="6112312"/>
            <a:ext cx="393300" cy="393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7d0c56675d_0_354"/>
          <p:cNvSpPr/>
          <p:nvPr/>
        </p:nvSpPr>
        <p:spPr>
          <a:xfrm>
            <a:off x="6225778" y="6177796"/>
            <a:ext cx="138300" cy="26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C4C4D"/>
              </a:buClr>
              <a:buSzPts val="2065"/>
              <a:buFont typeface="Crimson Pro"/>
              <a:buNone/>
            </a:pPr>
            <a:r>
              <a:rPr b="1" lang="en-US" sz="2065">
                <a:solidFill>
                  <a:srgbClr val="4C4C4D"/>
                </a:solidFill>
                <a:latin typeface="Crimson Pro"/>
                <a:ea typeface="Crimson Pro"/>
                <a:cs typeface="Crimson Pro"/>
                <a:sym typeface="Crimson Pro"/>
              </a:rPr>
              <a:t>4</a:t>
            </a:r>
            <a:endParaRPr sz="2065">
              <a:solidFill>
                <a:schemeClr val="dk1"/>
              </a:solidFill>
              <a:latin typeface="Calibri"/>
              <a:ea typeface="Calibri"/>
              <a:cs typeface="Calibri"/>
              <a:sym typeface="Calibri"/>
            </a:endParaRPr>
          </a:p>
        </p:txBody>
      </p:sp>
      <p:sp>
        <p:nvSpPr>
          <p:cNvPr id="544" name="Google Shape;544;g37d0c56675d_0_354"/>
          <p:cNvSpPr/>
          <p:nvPr/>
        </p:nvSpPr>
        <p:spPr>
          <a:xfrm>
            <a:off x="6666428" y="6112312"/>
            <a:ext cx="2185500" cy="273300"/>
          </a:xfrm>
          <a:prstGeom prst="rect">
            <a:avLst/>
          </a:prstGeom>
          <a:noFill/>
          <a:ln>
            <a:noFill/>
          </a:ln>
        </p:spPr>
        <p:txBody>
          <a:bodyPr anchorCtr="0" anchor="t" bIns="45700" lIns="91425" spcFirstLastPara="1" rIns="91425" wrap="square" tIns="45700">
            <a:noAutofit/>
          </a:bodyPr>
          <a:lstStyle/>
          <a:p>
            <a:pPr indent="0" lvl="0" marL="0" marR="0" rtl="0" algn="l">
              <a:lnSpc>
                <a:spcPct val="125058"/>
              </a:lnSpc>
              <a:spcBef>
                <a:spcPts val="0"/>
              </a:spcBef>
              <a:spcAft>
                <a:spcPts val="0"/>
              </a:spcAft>
              <a:buClr>
                <a:srgbClr val="4C4C4D"/>
              </a:buClr>
              <a:buSzPts val="1720"/>
              <a:buFont typeface="Crimson Pro"/>
              <a:buNone/>
            </a:pPr>
            <a:r>
              <a:rPr b="1" lang="en-US" sz="1720">
                <a:solidFill>
                  <a:srgbClr val="4C4C4D"/>
                </a:solidFill>
                <a:latin typeface="Crimson Pro"/>
                <a:ea typeface="Crimson Pro"/>
                <a:cs typeface="Crimson Pro"/>
                <a:sym typeface="Crimson Pro"/>
              </a:rPr>
              <a:t>Resource Allocation</a:t>
            </a:r>
            <a:endParaRPr sz="1720">
              <a:solidFill>
                <a:schemeClr val="dk1"/>
              </a:solidFill>
              <a:latin typeface="Calibri"/>
              <a:ea typeface="Calibri"/>
              <a:cs typeface="Calibri"/>
              <a:sym typeface="Calibri"/>
            </a:endParaRPr>
          </a:p>
        </p:txBody>
      </p:sp>
      <p:sp>
        <p:nvSpPr>
          <p:cNvPr id="545" name="Google Shape;545;g37d0c56675d_0_354"/>
          <p:cNvSpPr/>
          <p:nvPr/>
        </p:nvSpPr>
        <p:spPr>
          <a:xfrm>
            <a:off x="6666428" y="6490454"/>
            <a:ext cx="7352100" cy="559500"/>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C4C4D"/>
              </a:buClr>
              <a:buSzPts val="1377"/>
              <a:buFont typeface="Heebo"/>
              <a:buNone/>
            </a:pPr>
            <a:r>
              <a:rPr lang="en-US" sz="1377">
                <a:solidFill>
                  <a:srgbClr val="4C4C4D"/>
                </a:solidFill>
                <a:latin typeface="Heebo"/>
                <a:ea typeface="Heebo"/>
                <a:cs typeface="Heebo"/>
                <a:sym typeface="Heebo"/>
              </a:rPr>
              <a:t>You can prioritize processes that are more demanding of GPU resources, ensuring that they receive sufficient access to the graphics processing unit for optimal performance.</a:t>
            </a:r>
            <a:endParaRPr sz="1377">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p:nvPr/>
        </p:nvSpPr>
        <p:spPr>
          <a:xfrm>
            <a:off x="837724" y="1277303"/>
            <a:ext cx="7318772"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Color Coding for Quick Analysis</a:t>
            </a:r>
            <a:endParaRPr b="0" i="0" sz="3850" u="none" cap="none" strike="noStrike"/>
          </a:p>
        </p:txBody>
      </p:sp>
      <p:pic>
        <p:nvPicPr>
          <p:cNvPr descr="preencoded.png" id="76" name="Google Shape;76;p3"/>
          <p:cNvPicPr preferRelativeResize="0"/>
          <p:nvPr/>
        </p:nvPicPr>
        <p:blipFill rotWithShape="1">
          <a:blip r:embed="rId3">
            <a:alphaModFix/>
          </a:blip>
          <a:srcRect b="0" l="0" r="0" t="0"/>
          <a:stretch/>
        </p:blipFill>
        <p:spPr>
          <a:xfrm>
            <a:off x="837726" y="2070851"/>
            <a:ext cx="6084599" cy="5910751"/>
          </a:xfrm>
          <a:prstGeom prst="rect">
            <a:avLst/>
          </a:prstGeom>
          <a:noFill/>
          <a:ln>
            <a:noFill/>
          </a:ln>
        </p:spPr>
      </p:pic>
      <p:sp>
        <p:nvSpPr>
          <p:cNvPr id="77" name="Google Shape;77;p3"/>
          <p:cNvSpPr/>
          <p:nvPr/>
        </p:nvSpPr>
        <p:spPr>
          <a:xfrm>
            <a:off x="7578328" y="2416731"/>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Process Highlighting</a:t>
            </a:r>
            <a:endParaRPr b="0" i="0" sz="1900" u="none" cap="none" strike="noStrike"/>
          </a:p>
        </p:txBody>
      </p:sp>
      <p:sp>
        <p:nvSpPr>
          <p:cNvPr id="78" name="Google Shape;78;p3"/>
          <p:cNvSpPr/>
          <p:nvPr/>
        </p:nvSpPr>
        <p:spPr>
          <a:xfrm>
            <a:off x="7578328" y="2934176"/>
            <a:ext cx="6221968"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800" u="none" cap="none" strike="noStrike">
                <a:solidFill>
                  <a:srgbClr val="2B3541"/>
                </a:solidFill>
                <a:latin typeface="Funnel Sans"/>
                <a:ea typeface="Funnel Sans"/>
                <a:cs typeface="Funnel Sans"/>
                <a:sym typeface="Funnel Sans"/>
              </a:rPr>
              <a:t>Process Hacker uses color coding to help analysts quickly identify different types of processes. This visual differentiation makes it easier to spot potentially suspicious activity among legitimate system processes.</a:t>
            </a:r>
            <a:endParaRPr b="0" i="0" sz="1800" u="none" cap="none" strike="noStrike"/>
          </a:p>
        </p:txBody>
      </p:sp>
      <p:sp>
        <p:nvSpPr>
          <p:cNvPr id="79" name="Google Shape;79;p3"/>
          <p:cNvSpPr/>
          <p:nvPr/>
        </p:nvSpPr>
        <p:spPr>
          <a:xfrm>
            <a:off x="7578328" y="4834895"/>
            <a:ext cx="6222000" cy="670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To view what each color represents, navigate to </a:t>
            </a:r>
            <a:r>
              <a:rPr b="0" i="0" lang="en-US" sz="1900" u="none" cap="none" strike="noStrike">
                <a:solidFill>
                  <a:srgbClr val="3371A5"/>
                </a:solidFill>
                <a:latin typeface="Funnel Sans"/>
                <a:ea typeface="Funnel Sans"/>
                <a:cs typeface="Funnel Sans"/>
                <a:sym typeface="Funnel Sans"/>
              </a:rPr>
              <a:t>'Hacker' → 'Options' → 'Highlighting'</a:t>
            </a:r>
            <a:r>
              <a:rPr b="0" i="0" lang="en-US" sz="1900" u="none" cap="none" strike="noStrike">
                <a:solidFill>
                  <a:srgbClr val="2B3541"/>
                </a:solidFill>
                <a:latin typeface="Funnel Sans"/>
                <a:ea typeface="Funnel Sans"/>
                <a:cs typeface="Funnel Sans"/>
                <a:sym typeface="Funnel Sans"/>
              </a:rPr>
              <a:t> tab in the menu.</a:t>
            </a:r>
            <a:endParaRPr b="0" i="0" sz="1900" u="none" cap="none" strike="noStrike"/>
          </a:p>
        </p:txBody>
      </p:sp>
      <p:sp>
        <p:nvSpPr>
          <p:cNvPr id="80" name="Google Shape;80;p3"/>
          <p:cNvSpPr/>
          <p:nvPr/>
        </p:nvSpPr>
        <p:spPr>
          <a:xfrm>
            <a:off x="7708075" y="6065648"/>
            <a:ext cx="6084600" cy="1556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color system helps security professionals quickly distinguish between expected system processes and potentially suspicious ones, such as packed processes that might indicate malware.</a:t>
            </a:r>
            <a:endParaRPr b="0" i="0" sz="16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preencoded.png" id="86" name="Google Shape;86;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87" name="Google Shape;87;p4"/>
          <p:cNvPicPr preferRelativeResize="0"/>
          <p:nvPr/>
        </p:nvPicPr>
        <p:blipFill rotWithShape="1">
          <a:blip r:embed="rId4">
            <a:alphaModFix/>
          </a:blip>
          <a:srcRect b="0" l="0" r="0" t="0"/>
          <a:stretch/>
        </p:blipFill>
        <p:spPr>
          <a:xfrm>
            <a:off x="9286150" y="1817500"/>
            <a:ext cx="5344248" cy="4594600"/>
          </a:xfrm>
          <a:prstGeom prst="rect">
            <a:avLst/>
          </a:prstGeom>
          <a:noFill/>
          <a:ln>
            <a:noFill/>
          </a:ln>
        </p:spPr>
      </p:pic>
      <p:sp>
        <p:nvSpPr>
          <p:cNvPr id="88" name="Google Shape;88;p4"/>
          <p:cNvSpPr/>
          <p:nvPr/>
        </p:nvSpPr>
        <p:spPr>
          <a:xfrm>
            <a:off x="837724" y="576611"/>
            <a:ext cx="7468500" cy="1231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Monitoring Services and Background Processes</a:t>
            </a:r>
            <a:endParaRPr b="0" i="0" sz="3850" u="none" cap="none" strike="noStrike"/>
          </a:p>
        </p:txBody>
      </p:sp>
      <p:sp>
        <p:nvSpPr>
          <p:cNvPr id="89" name="Google Shape;89;p4"/>
          <p:cNvSpPr/>
          <p:nvPr/>
        </p:nvSpPr>
        <p:spPr>
          <a:xfrm>
            <a:off x="837724" y="2343869"/>
            <a:ext cx="7468500" cy="670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'Services' tab provides visibility into background processes that don't interact with the desktop. For each service, Process Hacker displays:</a:t>
            </a:r>
            <a:endParaRPr b="0" i="0" sz="1600" u="none" cap="none" strike="noStrike"/>
          </a:p>
        </p:txBody>
      </p:sp>
      <p:sp>
        <p:nvSpPr>
          <p:cNvPr id="90" name="Google Shape;90;p4"/>
          <p:cNvSpPr/>
          <p:nvPr/>
        </p:nvSpPr>
        <p:spPr>
          <a:xfrm>
            <a:off x="837724" y="3903702"/>
            <a:ext cx="7468553"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Name and display name of the service</a:t>
            </a:r>
            <a:endParaRPr b="0" i="0" sz="1600" u="none" cap="none" strike="noStrike"/>
          </a:p>
        </p:txBody>
      </p:sp>
      <p:sp>
        <p:nvSpPr>
          <p:cNvPr id="91" name="Google Shape;91;p4"/>
          <p:cNvSpPr/>
          <p:nvPr/>
        </p:nvSpPr>
        <p:spPr>
          <a:xfrm>
            <a:off x="837724" y="4311968"/>
            <a:ext cx="7468553"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Type of service (e.g., Driver)</a:t>
            </a:r>
            <a:endParaRPr b="0" i="0" sz="1600" u="none" cap="none" strike="noStrike"/>
          </a:p>
        </p:txBody>
      </p:sp>
      <p:sp>
        <p:nvSpPr>
          <p:cNvPr id="92" name="Google Shape;92;p4"/>
          <p:cNvSpPr/>
          <p:nvPr/>
        </p:nvSpPr>
        <p:spPr>
          <a:xfrm>
            <a:off x="837724" y="4720233"/>
            <a:ext cx="7468553"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Current status (Running, Stopped)</a:t>
            </a:r>
            <a:endParaRPr b="0" i="0" sz="1600" u="none" cap="none" strike="noStrike"/>
          </a:p>
        </p:txBody>
      </p:sp>
      <p:sp>
        <p:nvSpPr>
          <p:cNvPr id="93" name="Google Shape;93;p4"/>
          <p:cNvSpPr/>
          <p:nvPr/>
        </p:nvSpPr>
        <p:spPr>
          <a:xfrm>
            <a:off x="837724" y="5128498"/>
            <a:ext cx="7468553"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Start type (Boot start, Automatic, Manual)</a:t>
            </a:r>
            <a:endParaRPr b="0" i="0" sz="1600" u="none" cap="none" strike="noStrike"/>
          </a:p>
        </p:txBody>
      </p:sp>
      <p:sp>
        <p:nvSpPr>
          <p:cNvPr id="94" name="Google Shape;94;p4"/>
          <p:cNvSpPr/>
          <p:nvPr/>
        </p:nvSpPr>
        <p:spPr>
          <a:xfrm>
            <a:off x="837724" y="5536763"/>
            <a:ext cx="7468553"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Associated process identifier when available</a:t>
            </a:r>
            <a:endParaRPr b="0" i="0" sz="1600" u="none" cap="none" strike="noStrike"/>
          </a:p>
        </p:txBody>
      </p:sp>
      <p:sp>
        <p:nvSpPr>
          <p:cNvPr id="95" name="Google Shape;95;p4"/>
          <p:cNvSpPr/>
          <p:nvPr/>
        </p:nvSpPr>
        <p:spPr>
          <a:xfrm>
            <a:off x="837724" y="6107430"/>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information is crucial for identifying potentially malicious services that might be running in the background without the user's knowledge.</a:t>
            </a:r>
            <a:endParaRPr b="0" i="0" sz="16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preencoded.png" id="101" name="Google Shape;101;p5"/>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102" name="Google Shape;102;p5"/>
          <p:cNvPicPr preferRelativeResize="0"/>
          <p:nvPr/>
        </p:nvPicPr>
        <p:blipFill rotWithShape="1">
          <a:blip r:embed="rId4">
            <a:alphaModFix/>
          </a:blip>
          <a:srcRect b="0" l="0" r="0" t="0"/>
          <a:stretch/>
        </p:blipFill>
        <p:spPr>
          <a:xfrm>
            <a:off x="242530" y="2891790"/>
            <a:ext cx="5001339" cy="2446020"/>
          </a:xfrm>
          <a:prstGeom prst="rect">
            <a:avLst/>
          </a:prstGeom>
          <a:noFill/>
          <a:ln>
            <a:noFill/>
          </a:ln>
        </p:spPr>
      </p:pic>
      <p:sp>
        <p:nvSpPr>
          <p:cNvPr id="103" name="Google Shape;103;p5"/>
          <p:cNvSpPr/>
          <p:nvPr/>
        </p:nvSpPr>
        <p:spPr>
          <a:xfrm>
            <a:off x="6262330" y="682704"/>
            <a:ext cx="6658451" cy="570548"/>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51D3A"/>
              </a:buClr>
              <a:buSzPts val="3550"/>
              <a:buFont typeface="Funnel Display"/>
              <a:buNone/>
            </a:pPr>
            <a:r>
              <a:rPr b="0" i="0" lang="en-US" sz="3550" u="none" cap="none" strike="noStrike">
                <a:solidFill>
                  <a:srgbClr val="051D3A"/>
                </a:solidFill>
                <a:latin typeface="Funnel Display"/>
                <a:ea typeface="Funnel Display"/>
                <a:cs typeface="Funnel Display"/>
                <a:sym typeface="Funnel Display"/>
              </a:rPr>
              <a:t>Tracking Network Connections</a:t>
            </a:r>
            <a:endParaRPr b="0" i="0" sz="3550" u="none" cap="none" strike="noStrike"/>
          </a:p>
        </p:txBody>
      </p:sp>
      <p:sp>
        <p:nvSpPr>
          <p:cNvPr id="104" name="Google Shape;104;p5"/>
          <p:cNvSpPr/>
          <p:nvPr/>
        </p:nvSpPr>
        <p:spPr>
          <a:xfrm>
            <a:off x="6262330" y="1544241"/>
            <a:ext cx="7592139" cy="1145500"/>
          </a:xfrm>
          <a:prstGeom prst="roundRect">
            <a:avLst>
              <a:gd fmla="val 7113"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479143" y="1761053"/>
            <a:ext cx="2282428" cy="285274"/>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B3541"/>
              </a:buClr>
              <a:buSzPts val="1750"/>
              <a:buFont typeface="Funnel Display"/>
              <a:buNone/>
            </a:pPr>
            <a:r>
              <a:rPr b="0" i="0" lang="en-US" sz="1750" u="none" cap="none" strike="noStrike">
                <a:solidFill>
                  <a:srgbClr val="2B3541"/>
                </a:solidFill>
                <a:latin typeface="Funnel Display"/>
                <a:ea typeface="Funnel Display"/>
                <a:cs typeface="Funnel Display"/>
                <a:sym typeface="Funnel Display"/>
              </a:rPr>
              <a:t>Process Details</a:t>
            </a:r>
            <a:endParaRPr b="0" i="0" sz="1750" u="none" cap="none" strike="noStrike"/>
          </a:p>
        </p:txBody>
      </p:sp>
      <p:sp>
        <p:nvSpPr>
          <p:cNvPr id="106" name="Google Shape;106;p5"/>
          <p:cNvSpPr/>
          <p:nvPr/>
        </p:nvSpPr>
        <p:spPr>
          <a:xfrm>
            <a:off x="6479143" y="2162651"/>
            <a:ext cx="715851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3541"/>
              </a:buClr>
              <a:buSzPts val="1500"/>
              <a:buFont typeface="Funnel Sans"/>
              <a:buNone/>
            </a:pPr>
            <a:r>
              <a:rPr b="0" i="0" lang="en-US" sz="1500" u="none" cap="none" strike="noStrike">
                <a:solidFill>
                  <a:srgbClr val="2B3541"/>
                </a:solidFill>
                <a:latin typeface="Funnel Sans"/>
                <a:ea typeface="Funnel Sans"/>
                <a:cs typeface="Funnel Sans"/>
                <a:sym typeface="Funnel Sans"/>
              </a:rPr>
              <a:t>Process name, PID, and owner information</a:t>
            </a:r>
            <a:endParaRPr b="0" i="0" sz="1500" u="none" cap="none" strike="noStrike"/>
          </a:p>
        </p:txBody>
      </p:sp>
      <p:sp>
        <p:nvSpPr>
          <p:cNvPr id="107" name="Google Shape;107;p5"/>
          <p:cNvSpPr/>
          <p:nvPr/>
        </p:nvSpPr>
        <p:spPr>
          <a:xfrm>
            <a:off x="6262330" y="2883694"/>
            <a:ext cx="7592139" cy="1145500"/>
          </a:xfrm>
          <a:prstGeom prst="roundRect">
            <a:avLst>
              <a:gd fmla="val 7113"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6479143" y="3100507"/>
            <a:ext cx="2282428" cy="285274"/>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B3541"/>
              </a:buClr>
              <a:buSzPts val="1750"/>
              <a:buFont typeface="Funnel Display"/>
              <a:buNone/>
            </a:pPr>
            <a:r>
              <a:rPr b="0" i="0" lang="en-US" sz="1750" u="none" cap="none" strike="noStrike">
                <a:solidFill>
                  <a:srgbClr val="2B3541"/>
                </a:solidFill>
                <a:latin typeface="Funnel Display"/>
                <a:ea typeface="Funnel Display"/>
                <a:cs typeface="Funnel Display"/>
                <a:sym typeface="Funnel Display"/>
              </a:rPr>
              <a:t>Local Connection</a:t>
            </a:r>
            <a:endParaRPr b="0" i="0" sz="1750" u="none" cap="none" strike="noStrike"/>
          </a:p>
        </p:txBody>
      </p:sp>
      <p:sp>
        <p:nvSpPr>
          <p:cNvPr id="109" name="Google Shape;109;p5"/>
          <p:cNvSpPr/>
          <p:nvPr/>
        </p:nvSpPr>
        <p:spPr>
          <a:xfrm>
            <a:off x="6479143" y="3502104"/>
            <a:ext cx="715851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3541"/>
              </a:buClr>
              <a:buSzPts val="1500"/>
              <a:buFont typeface="Funnel Sans"/>
              <a:buNone/>
            </a:pPr>
            <a:r>
              <a:rPr b="0" i="0" lang="en-US" sz="1500" u="none" cap="none" strike="noStrike">
                <a:solidFill>
                  <a:srgbClr val="2B3541"/>
                </a:solidFill>
                <a:latin typeface="Funnel Sans"/>
                <a:ea typeface="Funnel Sans"/>
                <a:cs typeface="Funnel Sans"/>
                <a:sym typeface="Funnel Sans"/>
              </a:rPr>
              <a:t>Local address and port used by the process</a:t>
            </a:r>
            <a:endParaRPr b="0" i="0" sz="1500" u="none" cap="none" strike="noStrike"/>
          </a:p>
        </p:txBody>
      </p:sp>
      <p:sp>
        <p:nvSpPr>
          <p:cNvPr id="110" name="Google Shape;110;p5"/>
          <p:cNvSpPr/>
          <p:nvPr/>
        </p:nvSpPr>
        <p:spPr>
          <a:xfrm>
            <a:off x="6262330" y="4223147"/>
            <a:ext cx="7592139" cy="1145500"/>
          </a:xfrm>
          <a:prstGeom prst="roundRect">
            <a:avLst>
              <a:gd fmla="val 7113"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479143" y="4439960"/>
            <a:ext cx="2282428" cy="285274"/>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B3541"/>
              </a:buClr>
              <a:buSzPts val="1750"/>
              <a:buFont typeface="Funnel Display"/>
              <a:buNone/>
            </a:pPr>
            <a:r>
              <a:rPr b="0" i="0" lang="en-US" sz="1750" u="none" cap="none" strike="noStrike">
                <a:solidFill>
                  <a:srgbClr val="2B3541"/>
                </a:solidFill>
                <a:latin typeface="Funnel Display"/>
                <a:ea typeface="Funnel Display"/>
                <a:cs typeface="Funnel Display"/>
                <a:sym typeface="Funnel Display"/>
              </a:rPr>
              <a:t>Remote Connection</a:t>
            </a:r>
            <a:endParaRPr b="0" i="0" sz="1750" u="none" cap="none" strike="noStrike"/>
          </a:p>
        </p:txBody>
      </p:sp>
      <p:sp>
        <p:nvSpPr>
          <p:cNvPr id="112" name="Google Shape;112;p5"/>
          <p:cNvSpPr/>
          <p:nvPr/>
        </p:nvSpPr>
        <p:spPr>
          <a:xfrm>
            <a:off x="6479143" y="4841558"/>
            <a:ext cx="715851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3541"/>
              </a:buClr>
              <a:buSzPts val="1500"/>
              <a:buFont typeface="Funnel Sans"/>
              <a:buNone/>
            </a:pPr>
            <a:r>
              <a:rPr b="0" i="0" lang="en-US" sz="1500" u="none" cap="none" strike="noStrike">
                <a:solidFill>
                  <a:srgbClr val="2B3541"/>
                </a:solidFill>
                <a:latin typeface="Funnel Sans"/>
                <a:ea typeface="Funnel Sans"/>
                <a:cs typeface="Funnel Sans"/>
                <a:sym typeface="Funnel Sans"/>
              </a:rPr>
              <a:t>Remote address and port the process is connecting to</a:t>
            </a:r>
            <a:endParaRPr b="0" i="0" sz="1500" u="none" cap="none" strike="noStrike"/>
          </a:p>
        </p:txBody>
      </p:sp>
      <p:sp>
        <p:nvSpPr>
          <p:cNvPr id="113" name="Google Shape;113;p5"/>
          <p:cNvSpPr/>
          <p:nvPr/>
        </p:nvSpPr>
        <p:spPr>
          <a:xfrm>
            <a:off x="6262330" y="5562600"/>
            <a:ext cx="7592139" cy="1145500"/>
          </a:xfrm>
          <a:prstGeom prst="roundRect">
            <a:avLst>
              <a:gd fmla="val 7113" name="adj"/>
            </a:avLst>
          </a:prstGeom>
          <a:solidFill>
            <a:srgbClr val="FAF5EB"/>
          </a:solidFill>
          <a:ln cap="flat" cmpd="sng" w="22850">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479143" y="5779413"/>
            <a:ext cx="2282428" cy="285274"/>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B3541"/>
              </a:buClr>
              <a:buSzPts val="1750"/>
              <a:buFont typeface="Funnel Display"/>
              <a:buNone/>
            </a:pPr>
            <a:r>
              <a:rPr b="0" i="0" lang="en-US" sz="1750" u="none" cap="none" strike="noStrike">
                <a:solidFill>
                  <a:srgbClr val="2B3541"/>
                </a:solidFill>
                <a:latin typeface="Funnel Display"/>
                <a:ea typeface="Funnel Display"/>
                <a:cs typeface="Funnel Display"/>
                <a:sym typeface="Funnel Display"/>
              </a:rPr>
              <a:t>Connection Details</a:t>
            </a:r>
            <a:endParaRPr b="0" i="0" sz="1750" u="none" cap="none" strike="noStrike"/>
          </a:p>
        </p:txBody>
      </p:sp>
      <p:sp>
        <p:nvSpPr>
          <p:cNvPr id="115" name="Google Shape;115;p5"/>
          <p:cNvSpPr/>
          <p:nvPr/>
        </p:nvSpPr>
        <p:spPr>
          <a:xfrm>
            <a:off x="6479143" y="6181011"/>
            <a:ext cx="715851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3541"/>
              </a:buClr>
              <a:buSzPts val="1500"/>
              <a:buFont typeface="Funnel Sans"/>
              <a:buNone/>
            </a:pPr>
            <a:r>
              <a:rPr b="0" i="0" lang="en-US" sz="1500" u="none" cap="none" strike="noStrike">
                <a:solidFill>
                  <a:srgbClr val="2B3541"/>
                </a:solidFill>
                <a:latin typeface="Funnel Sans"/>
                <a:ea typeface="Funnel Sans"/>
                <a:cs typeface="Funnel Sans"/>
                <a:sym typeface="Funnel Sans"/>
              </a:rPr>
              <a:t>Protocol used and current state of the connection</a:t>
            </a:r>
            <a:endParaRPr b="0" i="0" sz="1500" u="none" cap="none" strike="noStrike"/>
          </a:p>
        </p:txBody>
      </p:sp>
      <p:sp>
        <p:nvSpPr>
          <p:cNvPr id="116" name="Google Shape;116;p5"/>
          <p:cNvSpPr/>
          <p:nvPr/>
        </p:nvSpPr>
        <p:spPr>
          <a:xfrm>
            <a:off x="6262330" y="6926342"/>
            <a:ext cx="7592139" cy="62055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3541"/>
              </a:buClr>
              <a:buSzPts val="1500"/>
              <a:buFont typeface="Funnel Sans"/>
              <a:buNone/>
            </a:pPr>
            <a:r>
              <a:rPr b="0" i="0" lang="en-US" sz="1500" u="none" cap="none" strike="noStrike">
                <a:solidFill>
                  <a:srgbClr val="2B3541"/>
                </a:solidFill>
                <a:latin typeface="Funnel Sans"/>
                <a:ea typeface="Funnel Sans"/>
                <a:cs typeface="Funnel Sans"/>
                <a:sym typeface="Funnel Sans"/>
              </a:rPr>
              <a:t>The Network tab is particularly valuable for malware analysis, as malicious software typically attempts to communicate with command and control (C2) infrastructure.</a:t>
            </a:r>
            <a:endParaRPr b="0" i="0" sz="15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preencoded.png" id="122" name="Google Shape;122;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123" name="Google Shape;123;p6"/>
          <p:cNvPicPr preferRelativeResize="0"/>
          <p:nvPr/>
        </p:nvPicPr>
        <p:blipFill rotWithShape="1">
          <a:blip r:embed="rId4">
            <a:alphaModFix/>
          </a:blip>
          <a:srcRect b="0" l="0" r="0" t="0"/>
          <a:stretch/>
        </p:blipFill>
        <p:spPr>
          <a:xfrm>
            <a:off x="9405950" y="2139676"/>
            <a:ext cx="4962527" cy="3847476"/>
          </a:xfrm>
          <a:prstGeom prst="rect">
            <a:avLst/>
          </a:prstGeom>
          <a:noFill/>
          <a:ln>
            <a:noFill/>
          </a:ln>
        </p:spPr>
      </p:pic>
      <p:sp>
        <p:nvSpPr>
          <p:cNvPr id="124" name="Google Shape;124;p6"/>
          <p:cNvSpPr/>
          <p:nvPr/>
        </p:nvSpPr>
        <p:spPr>
          <a:xfrm>
            <a:off x="837724" y="2037397"/>
            <a:ext cx="5532001"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Monitoring Disk Activity</a:t>
            </a:r>
            <a:endParaRPr b="0" i="0" sz="3850" u="none" cap="none" strike="noStrike"/>
          </a:p>
        </p:txBody>
      </p:sp>
      <p:sp>
        <p:nvSpPr>
          <p:cNvPr id="125" name="Google Shape;125;p6"/>
          <p:cNvSpPr/>
          <p:nvPr/>
        </p:nvSpPr>
        <p:spPr>
          <a:xfrm>
            <a:off x="837724" y="2967395"/>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 'Disk' tab provides real-time information about files being accessed on the device's hard drive, including:</a:t>
            </a:r>
            <a:endParaRPr b="0" i="0" sz="1600" u="none" cap="none" strike="noStrike"/>
          </a:p>
        </p:txBody>
      </p:sp>
      <p:sp>
        <p:nvSpPr>
          <p:cNvPr id="126" name="Google Shape;126;p6"/>
          <p:cNvSpPr/>
          <p:nvPr/>
        </p:nvSpPr>
        <p:spPr>
          <a:xfrm>
            <a:off x="837724" y="4061579"/>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Process name and PID</a:t>
            </a:r>
            <a:endParaRPr b="0" i="0" sz="1600" u="none" cap="none" strike="noStrike"/>
          </a:p>
        </p:txBody>
      </p:sp>
      <p:sp>
        <p:nvSpPr>
          <p:cNvPr id="127" name="Google Shape;127;p6"/>
          <p:cNvSpPr/>
          <p:nvPr/>
        </p:nvSpPr>
        <p:spPr>
          <a:xfrm>
            <a:off x="837724" y="4469844"/>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File location on disk</a:t>
            </a:r>
            <a:endParaRPr b="0" i="0" sz="1600" u="none" cap="none" strike="noStrike"/>
          </a:p>
        </p:txBody>
      </p:sp>
      <p:sp>
        <p:nvSpPr>
          <p:cNvPr id="128" name="Google Shape;128;p6"/>
          <p:cNvSpPr/>
          <p:nvPr/>
        </p:nvSpPr>
        <p:spPr>
          <a:xfrm>
            <a:off x="837724" y="4878110"/>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Read rate average in real-time</a:t>
            </a:r>
            <a:endParaRPr b="0" i="0" sz="1600" u="none" cap="none" strike="noStrike"/>
          </a:p>
        </p:txBody>
      </p:sp>
      <p:sp>
        <p:nvSpPr>
          <p:cNvPr id="129" name="Google Shape;129;p6"/>
          <p:cNvSpPr/>
          <p:nvPr/>
        </p:nvSpPr>
        <p:spPr>
          <a:xfrm>
            <a:off x="4835128" y="4061579"/>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Write rate average in real-time</a:t>
            </a:r>
            <a:endParaRPr b="0" i="0" sz="1600" u="none" cap="none" strike="noStrike"/>
          </a:p>
        </p:txBody>
      </p:sp>
      <p:sp>
        <p:nvSpPr>
          <p:cNvPr id="130" name="Google Shape;130;p6"/>
          <p:cNvSpPr/>
          <p:nvPr/>
        </p:nvSpPr>
        <p:spPr>
          <a:xfrm>
            <a:off x="4835128" y="4469844"/>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Total rate average of read/write</a:t>
            </a:r>
            <a:endParaRPr b="0" i="0" sz="1600" u="none" cap="none" strike="noStrike"/>
          </a:p>
        </p:txBody>
      </p:sp>
      <p:sp>
        <p:nvSpPr>
          <p:cNvPr id="131" name="Google Shape;131;p6"/>
          <p:cNvSpPr/>
          <p:nvPr/>
        </p:nvSpPr>
        <p:spPr>
          <a:xfrm>
            <a:off x="4835128" y="4878110"/>
            <a:ext cx="3478768"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Funnel Sans"/>
              <a:buChar char="•"/>
            </a:pPr>
            <a:r>
              <a:rPr b="0" i="0" lang="en-US" sz="1600" u="none" cap="none" strike="noStrike">
                <a:solidFill>
                  <a:srgbClr val="2B3541"/>
                </a:solidFill>
                <a:latin typeface="Funnel Sans"/>
                <a:ea typeface="Funnel Sans"/>
                <a:cs typeface="Funnel Sans"/>
                <a:sym typeface="Funnel Sans"/>
              </a:rPr>
              <a:t>I/O priority and response time</a:t>
            </a:r>
            <a:endParaRPr b="0" i="0" sz="1600" u="none" cap="none" strike="noStrike"/>
          </a:p>
        </p:txBody>
      </p:sp>
      <p:sp>
        <p:nvSpPr>
          <p:cNvPr id="132" name="Google Shape;132;p6"/>
          <p:cNvSpPr/>
          <p:nvPr/>
        </p:nvSpPr>
        <p:spPr>
          <a:xfrm>
            <a:off x="837724" y="5522000"/>
            <a:ext cx="7468553"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information helps identify suspicious file operations that might indicate data exfiltration or encryption activities typical of ransomware.</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p:nvPr/>
        </p:nvSpPr>
        <p:spPr>
          <a:xfrm>
            <a:off x="837724" y="629603"/>
            <a:ext cx="7508558"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Extracting Strings from Memory</a:t>
            </a:r>
            <a:endParaRPr b="0" i="0" sz="3850" u="none" cap="none" strike="noStrike"/>
          </a:p>
        </p:txBody>
      </p:sp>
      <p:pic>
        <p:nvPicPr>
          <p:cNvPr descr="preencoded.png" id="139" name="Google Shape;139;p7"/>
          <p:cNvPicPr preferRelativeResize="0"/>
          <p:nvPr/>
        </p:nvPicPr>
        <p:blipFill rotWithShape="1">
          <a:blip r:embed="rId3">
            <a:alphaModFix/>
          </a:blip>
          <a:srcRect b="0" l="0" r="0" t="0"/>
          <a:stretch/>
        </p:blipFill>
        <p:spPr>
          <a:xfrm>
            <a:off x="837724" y="1795224"/>
            <a:ext cx="3726180" cy="4663440"/>
          </a:xfrm>
          <a:prstGeom prst="rect">
            <a:avLst/>
          </a:prstGeom>
          <a:noFill/>
          <a:ln>
            <a:noFill/>
          </a:ln>
        </p:spPr>
      </p:pic>
      <p:sp>
        <p:nvSpPr>
          <p:cNvPr id="140" name="Google Shape;140;p7"/>
          <p:cNvSpPr/>
          <p:nvPr/>
        </p:nvSpPr>
        <p:spPr>
          <a:xfrm>
            <a:off x="6231731" y="1769031"/>
            <a:ext cx="2970133"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51D3A"/>
              </a:buClr>
              <a:buSzPts val="1900"/>
              <a:buFont typeface="Funnel Display"/>
              <a:buNone/>
            </a:pPr>
            <a:r>
              <a:rPr b="0" i="0" lang="en-US" sz="1900" u="none" cap="none" strike="noStrike">
                <a:solidFill>
                  <a:srgbClr val="051D3A"/>
                </a:solidFill>
                <a:latin typeface="Funnel Display"/>
                <a:ea typeface="Funnel Display"/>
                <a:cs typeface="Funnel Display"/>
                <a:sym typeface="Funnel Display"/>
              </a:rPr>
              <a:t>Memory Analysis Process</a:t>
            </a:r>
            <a:endParaRPr b="0" i="0" sz="1900" u="none" cap="none" strike="noStrike"/>
          </a:p>
        </p:txBody>
      </p:sp>
      <p:sp>
        <p:nvSpPr>
          <p:cNvPr id="141" name="Google Shape;141;p7"/>
          <p:cNvSpPr/>
          <p:nvPr/>
        </p:nvSpPr>
        <p:spPr>
          <a:xfrm>
            <a:off x="6231731" y="2286476"/>
            <a:ext cx="7568565"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Calibri"/>
              <a:buAutoNum type="arabicPeriod"/>
            </a:pPr>
            <a:r>
              <a:rPr b="0" i="0" lang="en-US" sz="1600" u="none" cap="none" strike="noStrike">
                <a:solidFill>
                  <a:srgbClr val="2B3541"/>
                </a:solidFill>
                <a:latin typeface="Funnel Sans"/>
                <a:ea typeface="Funnel Sans"/>
                <a:cs typeface="Funnel Sans"/>
                <a:sym typeface="Funnel Sans"/>
              </a:rPr>
              <a:t>Right-click on a suspicious process and select 'Properties'</a:t>
            </a:r>
            <a:endParaRPr b="0" i="0" sz="1600" u="none" cap="none" strike="noStrike"/>
          </a:p>
        </p:txBody>
      </p:sp>
      <p:sp>
        <p:nvSpPr>
          <p:cNvPr id="142" name="Google Shape;142;p7"/>
          <p:cNvSpPr/>
          <p:nvPr/>
        </p:nvSpPr>
        <p:spPr>
          <a:xfrm>
            <a:off x="6231731" y="2694742"/>
            <a:ext cx="7568565"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Calibri"/>
              <a:buAutoNum type="arabicPeriod" startAt="2"/>
            </a:pPr>
            <a:r>
              <a:rPr b="0" i="0" lang="en-US" sz="1600" u="none" cap="none" strike="noStrike">
                <a:solidFill>
                  <a:srgbClr val="2B3541"/>
                </a:solidFill>
                <a:latin typeface="Funnel Sans"/>
                <a:ea typeface="Funnel Sans"/>
                <a:cs typeface="Funnel Sans"/>
                <a:sym typeface="Funnel Sans"/>
              </a:rPr>
              <a:t>Navigate to the 'Memory' tab</a:t>
            </a:r>
            <a:endParaRPr b="0" i="0" sz="1600" u="none" cap="none" strike="noStrike"/>
          </a:p>
        </p:txBody>
      </p:sp>
      <p:sp>
        <p:nvSpPr>
          <p:cNvPr id="143" name="Google Shape;143;p7"/>
          <p:cNvSpPr/>
          <p:nvPr/>
        </p:nvSpPr>
        <p:spPr>
          <a:xfrm>
            <a:off x="6231731" y="3103007"/>
            <a:ext cx="7568565"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Calibri"/>
              <a:buAutoNum type="arabicPeriod" startAt="3"/>
            </a:pPr>
            <a:r>
              <a:rPr b="0" i="0" lang="en-US" sz="1600" u="none" cap="none" strike="noStrike">
                <a:solidFill>
                  <a:srgbClr val="2B3541"/>
                </a:solidFill>
                <a:latin typeface="Funnel Sans"/>
                <a:ea typeface="Funnel Sans"/>
                <a:cs typeface="Funnel Sans"/>
                <a:sym typeface="Funnel Sans"/>
              </a:rPr>
              <a:t>Click the 'Strings...' button to search for strings in memory</a:t>
            </a:r>
            <a:endParaRPr b="0" i="0" sz="1600" u="none" cap="none" strike="noStrike"/>
          </a:p>
        </p:txBody>
      </p:sp>
      <p:sp>
        <p:nvSpPr>
          <p:cNvPr id="144" name="Google Shape;144;p7"/>
          <p:cNvSpPr/>
          <p:nvPr/>
        </p:nvSpPr>
        <p:spPr>
          <a:xfrm>
            <a:off x="6231731" y="3511272"/>
            <a:ext cx="7568565" cy="33504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B3541"/>
              </a:buClr>
              <a:buSzPts val="1600"/>
              <a:buFont typeface="Calibri"/>
              <a:buAutoNum type="arabicPeriod" startAt="4"/>
            </a:pPr>
            <a:r>
              <a:rPr b="0" i="0" lang="en-US" sz="1600" u="none" cap="none" strike="noStrike">
                <a:solidFill>
                  <a:srgbClr val="2B3541"/>
                </a:solidFill>
                <a:latin typeface="Funnel Sans"/>
                <a:ea typeface="Funnel Sans"/>
                <a:cs typeface="Funnel Sans"/>
                <a:sym typeface="Funnel Sans"/>
              </a:rPr>
              <a:t>Use the 'Filter' button to enable regex searching</a:t>
            </a:r>
            <a:endParaRPr b="0" i="0" sz="1600" u="none" cap="none" strike="noStrike"/>
          </a:p>
        </p:txBody>
      </p:sp>
      <p:sp>
        <p:nvSpPr>
          <p:cNvPr id="145" name="Google Shape;145;p7"/>
          <p:cNvSpPr/>
          <p:nvPr/>
        </p:nvSpPr>
        <p:spPr>
          <a:xfrm>
            <a:off x="6231731" y="4034790"/>
            <a:ext cx="7568565"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This powerful feature allows analysts to extract valuable indicators of compromise directly from a running malware's memory space.</a:t>
            </a:r>
            <a:endParaRPr b="0" i="0" sz="1600" u="none" cap="none" strike="noStrike"/>
          </a:p>
        </p:txBody>
      </p:sp>
      <p:sp>
        <p:nvSpPr>
          <p:cNvPr id="146" name="Google Shape;146;p7"/>
          <p:cNvSpPr/>
          <p:nvPr/>
        </p:nvSpPr>
        <p:spPr>
          <a:xfrm>
            <a:off x="837724" y="6929914"/>
            <a:ext cx="12954952"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Memory analysis is one of Process Hacker's most valuable features for malware investigation, as it can reveal information that might be obfuscated in the malware's code.</a:t>
            </a:r>
            <a:endParaRPr b="0" i="0" sz="16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preencoded.png" id="152" name="Google Shape;152;p8"/>
          <p:cNvPicPr preferRelativeResize="0"/>
          <p:nvPr/>
        </p:nvPicPr>
        <p:blipFill rotWithShape="1">
          <a:blip r:embed="rId3">
            <a:alphaModFix/>
          </a:blip>
          <a:srcRect b="0" l="0" r="0" t="0"/>
          <a:stretch/>
        </p:blipFill>
        <p:spPr>
          <a:xfrm>
            <a:off x="0" y="0"/>
            <a:ext cx="14630400" cy="2618184"/>
          </a:xfrm>
          <a:prstGeom prst="rect">
            <a:avLst/>
          </a:prstGeom>
          <a:noFill/>
          <a:ln>
            <a:noFill/>
          </a:ln>
        </p:spPr>
      </p:pic>
      <p:pic>
        <p:nvPicPr>
          <p:cNvPr descr="preencoded.png" id="153" name="Google Shape;153;p8"/>
          <p:cNvPicPr preferRelativeResize="0"/>
          <p:nvPr/>
        </p:nvPicPr>
        <p:blipFill rotWithShape="1">
          <a:blip r:embed="rId4">
            <a:alphaModFix/>
          </a:blip>
          <a:srcRect b="0" l="0" r="0" t="0"/>
          <a:stretch/>
        </p:blipFill>
        <p:spPr>
          <a:xfrm>
            <a:off x="5955030" y="684252"/>
            <a:ext cx="2720340" cy="1249680"/>
          </a:xfrm>
          <a:prstGeom prst="rect">
            <a:avLst/>
          </a:prstGeom>
          <a:noFill/>
          <a:ln>
            <a:noFill/>
          </a:ln>
        </p:spPr>
      </p:pic>
      <p:sp>
        <p:nvSpPr>
          <p:cNvPr id="154" name="Google Shape;154;p8"/>
          <p:cNvSpPr/>
          <p:nvPr/>
        </p:nvSpPr>
        <p:spPr>
          <a:xfrm>
            <a:off x="837724" y="3272790"/>
            <a:ext cx="9130189"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Using Regular Expressions to Find IOCs</a:t>
            </a:r>
            <a:endParaRPr b="0" i="0" sz="3850" u="none" cap="none" strike="noStrike"/>
          </a:p>
        </p:txBody>
      </p:sp>
      <p:sp>
        <p:nvSpPr>
          <p:cNvPr id="155" name="Google Shape;155;p8"/>
          <p:cNvSpPr/>
          <p:nvPr/>
        </p:nvSpPr>
        <p:spPr>
          <a:xfrm>
            <a:off x="837724" y="4202787"/>
            <a:ext cx="12954952"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Process Hacker supports regex-based filtering to efficiently identify indicators of compromise in memory:</a:t>
            </a:r>
            <a:endParaRPr b="0" i="0" sz="1600" u="none" cap="none" strike="noStrike"/>
          </a:p>
        </p:txBody>
      </p:sp>
      <p:sp>
        <p:nvSpPr>
          <p:cNvPr id="156" name="Google Shape;156;p8"/>
          <p:cNvSpPr/>
          <p:nvPr/>
        </p:nvSpPr>
        <p:spPr>
          <a:xfrm>
            <a:off x="837724" y="4773454"/>
            <a:ext cx="6372701" cy="1895713"/>
          </a:xfrm>
          <a:prstGeom prst="roundRect">
            <a:avLst>
              <a:gd fmla="val 4641"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054775" y="4990505"/>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Finding IP Addresses</a:t>
            </a:r>
            <a:endParaRPr b="0" i="0" sz="1900" u="none" cap="none" strike="noStrike"/>
          </a:p>
        </p:txBody>
      </p:sp>
      <p:sp>
        <p:nvSpPr>
          <p:cNvPr id="158" name="Google Shape;158;p8"/>
          <p:cNvSpPr/>
          <p:nvPr/>
        </p:nvSpPr>
        <p:spPr>
          <a:xfrm>
            <a:off x="1054775" y="5424130"/>
            <a:ext cx="5938599" cy="68532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Use regex pattern: </a:t>
            </a:r>
            <a:r>
              <a:rPr b="0" i="0" lang="en-US" sz="1600" u="none" cap="none" strike="noStrike">
                <a:solidFill>
                  <a:srgbClr val="2B3541"/>
                </a:solidFill>
                <a:highlight>
                  <a:srgbClr val="EDE8DE"/>
                </a:highlight>
                <a:latin typeface="Consolas"/>
                <a:ea typeface="Consolas"/>
                <a:cs typeface="Consolas"/>
                <a:sym typeface="Consolas"/>
              </a:rPr>
              <a:t>(?:(?:\d|[01]?\d\d|2[0-4]\d|25[0-5])\.){3}(?:25[0-5]|2[0-4]\d|[01]?\d\d|\d)(?:\/\d{1,2})?</a:t>
            </a:r>
            <a:endParaRPr b="0" i="0" sz="1600" u="none" cap="none" strike="noStrike"/>
          </a:p>
        </p:txBody>
      </p:sp>
      <p:sp>
        <p:nvSpPr>
          <p:cNvPr id="159" name="Google Shape;159;p8"/>
          <p:cNvSpPr/>
          <p:nvPr/>
        </p:nvSpPr>
        <p:spPr>
          <a:xfrm>
            <a:off x="7419856" y="4773454"/>
            <a:ext cx="6372820" cy="1895713"/>
          </a:xfrm>
          <a:prstGeom prst="roundRect">
            <a:avLst>
              <a:gd fmla="val 4641" name="adj"/>
            </a:avLst>
          </a:prstGeom>
          <a:solidFill>
            <a:srgbClr val="FAF5EB"/>
          </a:solidFill>
          <a:ln cap="flat" cmpd="sng" w="9525">
            <a:solidFill>
              <a:srgbClr val="D5CD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7636907" y="4990505"/>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B3541"/>
              </a:buClr>
              <a:buSzPts val="1900"/>
              <a:buFont typeface="Funnel Display"/>
              <a:buNone/>
            </a:pPr>
            <a:r>
              <a:rPr b="0" i="0" lang="en-US" sz="1900" u="none" cap="none" strike="noStrike">
                <a:solidFill>
                  <a:srgbClr val="2B3541"/>
                </a:solidFill>
                <a:latin typeface="Funnel Display"/>
                <a:ea typeface="Funnel Display"/>
                <a:cs typeface="Funnel Display"/>
                <a:sym typeface="Funnel Display"/>
              </a:rPr>
              <a:t>Finding URLs</a:t>
            </a:r>
            <a:endParaRPr b="0" i="0" sz="1900" u="none" cap="none" strike="noStrike"/>
          </a:p>
        </p:txBody>
      </p:sp>
      <p:sp>
        <p:nvSpPr>
          <p:cNvPr id="161" name="Google Shape;161;p8"/>
          <p:cNvSpPr/>
          <p:nvPr/>
        </p:nvSpPr>
        <p:spPr>
          <a:xfrm>
            <a:off x="7636907" y="5424130"/>
            <a:ext cx="5938718" cy="102798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Use regex pattern: </a:t>
            </a:r>
            <a:r>
              <a:rPr b="0" i="0" lang="en-US" sz="1600" u="none" cap="none" strike="noStrike">
                <a:solidFill>
                  <a:srgbClr val="2B3541"/>
                </a:solidFill>
                <a:highlight>
                  <a:srgbClr val="EDE8DE"/>
                </a:highlight>
                <a:latin typeface="Consolas"/>
                <a:ea typeface="Consolas"/>
                <a:cs typeface="Consolas"/>
                <a:sym typeface="Consolas"/>
              </a:rPr>
              <a:t>([A-Za-z]+://)(-\w+(?:\.\w[-\w]*)+)(:\d+)?(/[^.!,?"&lt;&gt;\[\]{}\s\x7F-\xFF]*(?:[.!,?]+[^.!,?"&lt;&gt;\[\]{}\s\x7F-\xFF]+)*)?</a:t>
            </a:r>
            <a:endParaRPr b="0" i="0" sz="1600" u="none" cap="none" strike="noStrike"/>
          </a:p>
        </p:txBody>
      </p:sp>
      <p:sp>
        <p:nvSpPr>
          <p:cNvPr id="162" name="Google Shape;162;p8"/>
          <p:cNvSpPr/>
          <p:nvPr/>
        </p:nvSpPr>
        <p:spPr>
          <a:xfrm>
            <a:off x="837724" y="6904792"/>
            <a:ext cx="12954952"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600" u="none" cap="none" strike="noStrike">
                <a:solidFill>
                  <a:srgbClr val="2B3541"/>
                </a:solidFill>
                <a:latin typeface="Funnel Sans"/>
                <a:ea typeface="Funnel Sans"/>
                <a:cs typeface="Funnel Sans"/>
                <a:sym typeface="Funnel Sans"/>
              </a:rPr>
              <a:t>These patterns help security professionals quickly identify malicious network indicators that can be used to block communication with command and control servers.</a:t>
            </a:r>
            <a:endParaRPr b="0" i="0" sz="16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preencoded.png" id="168" name="Google Shape;168;p9"/>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169" name="Google Shape;169;p9"/>
          <p:cNvPicPr preferRelativeResize="0"/>
          <p:nvPr/>
        </p:nvPicPr>
        <p:blipFill rotWithShape="1">
          <a:blip r:embed="rId4">
            <a:alphaModFix/>
          </a:blip>
          <a:srcRect b="0" l="0" r="0" t="0"/>
          <a:stretch/>
        </p:blipFill>
        <p:spPr>
          <a:xfrm>
            <a:off x="834390" y="2164080"/>
            <a:ext cx="3817620" cy="3901440"/>
          </a:xfrm>
          <a:prstGeom prst="rect">
            <a:avLst/>
          </a:prstGeom>
          <a:noFill/>
          <a:ln>
            <a:noFill/>
          </a:ln>
        </p:spPr>
      </p:pic>
      <p:sp>
        <p:nvSpPr>
          <p:cNvPr id="170" name="Google Shape;170;p9"/>
          <p:cNvSpPr/>
          <p:nvPr/>
        </p:nvSpPr>
        <p:spPr>
          <a:xfrm>
            <a:off x="6324124" y="380358"/>
            <a:ext cx="6851700" cy="6159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51D3A"/>
              </a:buClr>
              <a:buSzPts val="3850"/>
              <a:buFont typeface="Funnel Display"/>
              <a:buNone/>
            </a:pPr>
            <a:r>
              <a:rPr b="0" i="0" lang="en-US" sz="3850" u="none" cap="none" strike="noStrike">
                <a:solidFill>
                  <a:srgbClr val="051D3A"/>
                </a:solidFill>
                <a:latin typeface="Funnel Display"/>
                <a:ea typeface="Funnel Display"/>
                <a:cs typeface="Funnel Display"/>
                <a:sym typeface="Funnel Display"/>
              </a:rPr>
              <a:t>Discovering C2 Infrastructure</a:t>
            </a:r>
            <a:endParaRPr b="0" i="0" sz="3850" u="none" cap="none" strike="noStrike"/>
          </a:p>
        </p:txBody>
      </p:sp>
      <p:sp>
        <p:nvSpPr>
          <p:cNvPr id="171" name="Google Shape;171;p9"/>
          <p:cNvSpPr/>
          <p:nvPr/>
        </p:nvSpPr>
        <p:spPr>
          <a:xfrm>
            <a:off x="6324124" y="1715330"/>
            <a:ext cx="7468500" cy="670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When analyzing malware with Process Hacker, the memory strings analysis can reveal command and control (C2) infrastructure:</a:t>
            </a:r>
            <a:endParaRPr b="0" i="0" sz="1900" u="none" cap="none" strike="noStrike"/>
          </a:p>
        </p:txBody>
      </p:sp>
      <p:sp>
        <p:nvSpPr>
          <p:cNvPr id="172" name="Google Shape;172;p9"/>
          <p:cNvSpPr/>
          <p:nvPr/>
        </p:nvSpPr>
        <p:spPr>
          <a:xfrm>
            <a:off x="6324124" y="2621039"/>
            <a:ext cx="7468500" cy="3351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IP addresses attempting to connect to C2 servers</a:t>
            </a:r>
            <a:endParaRPr b="0" i="0" sz="1900" u="none" cap="none" strike="noStrike"/>
          </a:p>
        </p:txBody>
      </p:sp>
      <p:sp>
        <p:nvSpPr>
          <p:cNvPr id="173" name="Google Shape;173;p9"/>
          <p:cNvSpPr/>
          <p:nvPr/>
        </p:nvSpPr>
        <p:spPr>
          <a:xfrm>
            <a:off x="6324124" y="3029304"/>
            <a:ext cx="7468500" cy="3351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Communication protocols being used (often HTTP)</a:t>
            </a:r>
            <a:endParaRPr b="0" i="0" sz="1900" u="none" cap="none" strike="noStrike"/>
          </a:p>
        </p:txBody>
      </p:sp>
      <p:sp>
        <p:nvSpPr>
          <p:cNvPr id="174" name="Google Shape;174;p9"/>
          <p:cNvSpPr/>
          <p:nvPr/>
        </p:nvSpPr>
        <p:spPr>
          <a:xfrm>
            <a:off x="6324124" y="3437569"/>
            <a:ext cx="7468500" cy="3351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Potential false positives that need to be filtered out</a:t>
            </a:r>
            <a:endParaRPr b="0" i="0" sz="1900" u="none" cap="none" strike="noStrike"/>
          </a:p>
        </p:txBody>
      </p:sp>
      <p:sp>
        <p:nvSpPr>
          <p:cNvPr id="175" name="Google Shape;175;p9"/>
          <p:cNvSpPr/>
          <p:nvPr/>
        </p:nvSpPr>
        <p:spPr>
          <a:xfrm>
            <a:off x="6324124" y="4008236"/>
            <a:ext cx="7468500" cy="335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B3541"/>
              </a:buClr>
              <a:buSzPts val="1600"/>
              <a:buFont typeface="Funnel Sans"/>
              <a:buNone/>
            </a:pPr>
            <a:r>
              <a:rPr b="0" i="0" lang="en-US" sz="1900" u="none" cap="none" strike="noStrike">
                <a:solidFill>
                  <a:srgbClr val="2B3541"/>
                </a:solidFill>
                <a:latin typeface="Funnel Sans"/>
                <a:ea typeface="Funnel Sans"/>
                <a:cs typeface="Funnel Sans"/>
                <a:sym typeface="Funnel Sans"/>
              </a:rPr>
              <a:t>This information is invaluable for security teams to:</a:t>
            </a:r>
            <a:endParaRPr b="0" i="0" sz="1900" u="none" cap="none" strike="noStrike"/>
          </a:p>
        </p:txBody>
      </p:sp>
      <p:sp>
        <p:nvSpPr>
          <p:cNvPr id="176" name="Google Shape;176;p9"/>
          <p:cNvSpPr/>
          <p:nvPr/>
        </p:nvSpPr>
        <p:spPr>
          <a:xfrm>
            <a:off x="6324125" y="4416488"/>
            <a:ext cx="8061600" cy="3351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Verify if these IP addresses are blocked by existing security controls</a:t>
            </a:r>
            <a:endParaRPr b="0" i="0" sz="1900" u="none" cap="none" strike="noStrike"/>
          </a:p>
        </p:txBody>
      </p:sp>
      <p:sp>
        <p:nvSpPr>
          <p:cNvPr id="177" name="Google Shape;177;p9"/>
          <p:cNvSpPr/>
          <p:nvPr/>
        </p:nvSpPr>
        <p:spPr>
          <a:xfrm>
            <a:off x="6324124" y="5679918"/>
            <a:ext cx="7468500" cy="6702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Check if any devices in the organization are communicating with these addresses</a:t>
            </a:r>
            <a:endParaRPr b="0" i="0" sz="1900" u="none" cap="none" strike="noStrike"/>
          </a:p>
        </p:txBody>
      </p:sp>
      <p:sp>
        <p:nvSpPr>
          <p:cNvPr id="178" name="Google Shape;178;p9"/>
          <p:cNvSpPr/>
          <p:nvPr/>
        </p:nvSpPr>
        <p:spPr>
          <a:xfrm>
            <a:off x="6324125" y="4824775"/>
            <a:ext cx="8306400" cy="670200"/>
          </a:xfrm>
          <a:prstGeom prst="rect">
            <a:avLst/>
          </a:prstGeom>
          <a:noFill/>
          <a:ln>
            <a:noFill/>
          </a:ln>
        </p:spPr>
        <p:txBody>
          <a:bodyPr anchorCtr="0" anchor="t" bIns="0" lIns="0" spcFirstLastPara="1" rIns="0" wrap="square" tIns="0">
            <a:noAutofit/>
          </a:bodyPr>
          <a:lstStyle/>
          <a:p>
            <a:pPr indent="-361950" lvl="0" marL="342900" marR="0" rtl="0" algn="l">
              <a:lnSpc>
                <a:spcPct val="162500"/>
              </a:lnSpc>
              <a:spcBef>
                <a:spcPts val="0"/>
              </a:spcBef>
              <a:spcAft>
                <a:spcPts val="0"/>
              </a:spcAft>
              <a:buClr>
                <a:srgbClr val="2B3541"/>
              </a:buClr>
              <a:buSzPts val="1900"/>
              <a:buFont typeface="Funnel Sans"/>
              <a:buChar char="•"/>
            </a:pPr>
            <a:r>
              <a:rPr b="0" i="0" lang="en-US" sz="1900" u="none" cap="none" strike="noStrike">
                <a:solidFill>
                  <a:srgbClr val="2B3541"/>
                </a:solidFill>
                <a:latin typeface="Funnel Sans"/>
                <a:ea typeface="Funnel Sans"/>
                <a:cs typeface="Funnel Sans"/>
                <a:sym typeface="Funnel Sans"/>
              </a:rPr>
              <a:t>Update security controls to block newly discovered malicious infrastructure</a:t>
            </a:r>
            <a:endParaRPr b="0" i="0" sz="19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2025-09-03T05:55:40Z</dcterms:created>
</cp:coreProperties>
</file>